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82" r:id="rId2"/>
    <p:sldId id="284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61E"/>
    <a:srgbClr val="25478F"/>
    <a:srgbClr val="008080"/>
    <a:srgbClr val="009999"/>
  </p:clrMru>
</p:presentationPr>
</file>

<file path=ppt/tableStyles.xml><?xml version="1.0" encoding="utf-8"?>
<a:tblStyleLst xmlns:a="http://schemas.openxmlformats.org/drawingml/2006/main" def="{3E3668BF-7B59-4C41-A8E5-196154EB20BB}">
  <a:tblStyle styleId="{3E3668BF-7B59-4C41-A8E5-196154EB2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-12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77992"/>
            <a:ext cx="448740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96600"/>
            <a:ext cx="77136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bori_2024.tilda.w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0;&#1084;&#1072;&#1094;&#1080;&#1086;&#1085;&#1085;&#1099;&#1081;%20&#1092;&#1080;&#1083;&#1100;&#1084;%20&#171;&#1052;&#1086;&#1083;&#1086;&#1076;&#1099;&#1084;%20&#1080;&#1079;&#1073;&#1080;&#1088;&#1072;&#1090;&#1077;&#1083;&#1103;&#1084;%20&#1075;&#1086;&#1083;&#1086;&#1089;&#1086;&#1074;&#1072;&#1090;&#1100;%20&#1086;&#1073;&#1103;&#1079;&#1072;&#1090;&#1077;&#1083;&#1100;&#1085;&#1086;!&#187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rutube.ru/video/9c55868019f818625ba17b28ba8f7ef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333977"/>
            <a:ext cx="1224136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915566"/>
            <a:ext cx="77768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ВСЕРОССИЙСКИЙ КОНКУРС </a:t>
            </a:r>
          </a:p>
          <a:p>
            <a:pPr algn="ctr"/>
            <a:r>
              <a:rPr lang="ru-RU" sz="26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среди работников библиотек на лучшую организацию </a:t>
            </a:r>
          </a:p>
          <a:p>
            <a:pPr algn="ctr"/>
            <a:r>
              <a:rPr lang="ru-RU" sz="26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информационно-разъяснительной работы </a:t>
            </a:r>
          </a:p>
          <a:p>
            <a:pPr algn="ctr"/>
            <a:r>
              <a:rPr lang="ru-RU" sz="26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в период подготовки и проведения выборов в 2025 году</a:t>
            </a:r>
          </a:p>
          <a:p>
            <a:pPr algn="ctr"/>
            <a:endParaRPr lang="ru-RU" sz="2400" dirty="0" smtClean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  <a:p>
            <a:pPr algn="ctr"/>
            <a:r>
              <a:rPr lang="ru-RU" sz="24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14 мая 2025 года </a:t>
            </a:r>
            <a:endParaRPr lang="ru-RU" sz="2400" dirty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5731" t="10751" r="77154" b="83979"/>
          <a:stretch>
            <a:fillRect/>
          </a:stretch>
        </p:blipFill>
        <p:spPr bwMode="auto">
          <a:xfrm>
            <a:off x="4355976" y="4155926"/>
            <a:ext cx="1008112" cy="42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4083918"/>
            <a:ext cx="576123" cy="5766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8" y="4083918"/>
            <a:ext cx="2160240" cy="5768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9" descr="C:\Users\O06\Desktop\dacee208-db07-4977-9d12-b19c9929730c.png"/>
          <p:cNvPicPr>
            <a:picLocks noChangeAspect="1" noChangeArrowheads="1"/>
          </p:cNvPicPr>
          <p:nvPr/>
        </p:nvPicPr>
        <p:blipFill>
          <a:blip r:embed="rId6"/>
          <a:srcRect t="9542" b="4579"/>
          <a:stretch>
            <a:fillRect/>
          </a:stretch>
        </p:blipFill>
        <p:spPr bwMode="auto">
          <a:xfrm>
            <a:off x="5868144" y="4083918"/>
            <a:ext cx="754634" cy="648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4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304" y="4155926"/>
            <a:ext cx="896099" cy="5040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95486"/>
            <a:ext cx="8712968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Franklin Gothic Demi Cond" pitchFamily="34" charset="0"/>
            </a:endParaRPr>
          </a:p>
        </p:txBody>
      </p:sp>
      <p:grpSp>
        <p:nvGrpSpPr>
          <p:cNvPr id="2" name="Google Shape;275;p21"/>
          <p:cNvGrpSpPr/>
          <p:nvPr/>
        </p:nvGrpSpPr>
        <p:grpSpPr>
          <a:xfrm>
            <a:off x="251520" y="987574"/>
            <a:ext cx="8640960" cy="3816425"/>
            <a:chOff x="251520" y="715504"/>
            <a:chExt cx="8640960" cy="4098428"/>
          </a:xfrm>
        </p:grpSpPr>
        <p:sp>
          <p:nvSpPr>
            <p:cNvPr id="14" name="Google Shape;276;p21"/>
            <p:cNvSpPr/>
            <p:nvPr/>
          </p:nvSpPr>
          <p:spPr>
            <a:xfrm>
              <a:off x="251520" y="715504"/>
              <a:ext cx="8640960" cy="4098426"/>
            </a:xfrm>
            <a:prstGeom prst="rect">
              <a:avLst/>
            </a:prstGeom>
            <a:no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" name="Google Shape;281;p21"/>
            <p:cNvSpPr/>
            <p:nvPr/>
          </p:nvSpPr>
          <p:spPr>
            <a:xfrm>
              <a:off x="251520" y="4427288"/>
              <a:ext cx="8640960" cy="386644"/>
            </a:xfrm>
            <a:prstGeom prst="rect">
              <a:avLst/>
            </a:prstGeom>
            <a:solidFill>
              <a:srgbClr val="C6161E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23528" y="1059582"/>
            <a:ext cx="3672408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Franklin Gothic Demi Cond" pitchFamily="34" charset="0"/>
              </a:rPr>
              <a:t>3. Лучший интернет-проект.</a:t>
            </a:r>
          </a:p>
          <a:p>
            <a:endParaRPr lang="ru-RU" sz="1800" dirty="0" smtClean="0">
              <a:latin typeface="Franklin Gothic Demi Cond" pitchFamily="34" charset="0"/>
            </a:endParaRPr>
          </a:p>
          <a:p>
            <a:pPr algn="ctr"/>
            <a:r>
              <a:rPr lang="ru-RU" sz="1800" dirty="0" smtClean="0">
                <a:latin typeface="Franklin Gothic Demi Cond" pitchFamily="34" charset="0"/>
              </a:rPr>
              <a:t>Электронный </a:t>
            </a:r>
          </a:p>
          <a:p>
            <a:pPr algn="ctr"/>
            <a:r>
              <a:rPr lang="ru-RU" sz="1800" dirty="0" smtClean="0">
                <a:latin typeface="Franklin Gothic Demi Cond" pitchFamily="34" charset="0"/>
              </a:rPr>
              <a:t>историко-краеведческий ресурс </a:t>
            </a:r>
          </a:p>
          <a:p>
            <a:pPr algn="ctr"/>
            <a:r>
              <a:rPr lang="ru-RU" sz="1800" dirty="0" smtClean="0">
                <a:latin typeface="Franklin Gothic Demi Cond" pitchFamily="34" charset="0"/>
              </a:rPr>
              <a:t>«Выборы  в Тверской области: история и современность» </a:t>
            </a:r>
          </a:p>
          <a:p>
            <a:pPr>
              <a:spcBef>
                <a:spcPts val="600"/>
              </a:spcBef>
            </a:pPr>
            <a:r>
              <a:rPr lang="ru-RU" sz="1800" dirty="0" smtClean="0">
                <a:latin typeface="Franklin Gothic Medium Cond" pitchFamily="34" charset="0"/>
              </a:rPr>
              <a:t>Автор - </a:t>
            </a:r>
            <a:r>
              <a:rPr lang="ru-RU" sz="1800" dirty="0" smtClean="0">
                <a:solidFill>
                  <a:schemeClr val="tx1"/>
                </a:solidFill>
                <a:latin typeface="Franklin Gothic Medium Cond" pitchFamily="34" charset="0"/>
              </a:rPr>
              <a:t>Тверская</a:t>
            </a:r>
            <a:r>
              <a:rPr lang="ru-RU" sz="1800" dirty="0" smtClean="0">
                <a:latin typeface="Franklin Gothic Medium Cond" pitchFamily="34" charset="0"/>
              </a:rPr>
              <a:t> областная универсальная научная библиотека им. А.М. Горького. </a:t>
            </a:r>
            <a:endParaRPr lang="ru-RU" sz="1600" dirty="0" smtClean="0">
              <a:latin typeface="Franklin Gothic Medium Cond" pitchFamily="34" charset="0"/>
            </a:endParaRPr>
          </a:p>
          <a:p>
            <a:endParaRPr lang="ru-RU" sz="1200" dirty="0" smtClean="0">
              <a:latin typeface="Franklin Gothic Medium Cond" pitchFamily="34" charset="0"/>
            </a:endParaRPr>
          </a:p>
          <a:p>
            <a:pPr algn="r"/>
            <a:r>
              <a:rPr lang="ru-RU" sz="1200" dirty="0" smtClean="0">
                <a:latin typeface="Franklin Gothic Medium Cond" pitchFamily="34" charset="0"/>
              </a:rPr>
              <a:t>Подробнее </a:t>
            </a:r>
            <a:r>
              <a:rPr lang="en-US" sz="1200" dirty="0" smtClean="0">
                <a:latin typeface="Franklin Gothic Medium Cond" pitchFamily="34" charset="0"/>
                <a:hlinkClick r:id="rId3"/>
              </a:rPr>
              <a:t>https://vibori_2024.tilda.ws/</a:t>
            </a:r>
            <a:r>
              <a:rPr lang="ru-RU" sz="1200" dirty="0" smtClean="0">
                <a:latin typeface="Franklin Gothic Medium Cond" pitchFamily="34" charset="0"/>
              </a:rPr>
              <a:t> </a:t>
            </a:r>
            <a:endParaRPr lang="ru-RU" sz="1200" dirty="0">
              <a:latin typeface="Franklin Gothic Medium Cond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275606"/>
            <a:ext cx="4135933" cy="290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Google Shape;251;p21"/>
          <p:cNvSpPr txBox="1">
            <a:spLocks/>
          </p:cNvSpPr>
          <p:nvPr/>
        </p:nvSpPr>
        <p:spPr>
          <a:xfrm>
            <a:off x="467544" y="267494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Победители федерального этапа – 2024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Franklin Gothic Demi Cond" pitchFamily="34" charset="0"/>
            </a:endParaRPr>
          </a:p>
        </p:txBody>
      </p:sp>
      <p:grpSp>
        <p:nvGrpSpPr>
          <p:cNvPr id="11" name="Google Shape;275;p21"/>
          <p:cNvGrpSpPr/>
          <p:nvPr/>
        </p:nvGrpSpPr>
        <p:grpSpPr>
          <a:xfrm>
            <a:off x="251520" y="987574"/>
            <a:ext cx="8640960" cy="3816425"/>
            <a:chOff x="251520" y="715504"/>
            <a:chExt cx="8640960" cy="4098428"/>
          </a:xfrm>
        </p:grpSpPr>
        <p:sp>
          <p:nvSpPr>
            <p:cNvPr id="12" name="Google Shape;276;p21"/>
            <p:cNvSpPr/>
            <p:nvPr/>
          </p:nvSpPr>
          <p:spPr>
            <a:xfrm>
              <a:off x="251520" y="715504"/>
              <a:ext cx="8640960" cy="4098426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" name="Google Shape;278;p21"/>
            <p:cNvSpPr txBox="1"/>
            <p:nvPr/>
          </p:nvSpPr>
          <p:spPr>
            <a:xfrm>
              <a:off x="323528" y="947490"/>
              <a:ext cx="8424936" cy="46397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/>
              <a:r>
                <a:rPr lang="ru-RU" sz="1800" dirty="0" smtClean="0">
                  <a:solidFill>
                    <a:srgbClr val="C00000"/>
                  </a:solidFill>
                  <a:latin typeface="Franklin Gothic Demi Cond" pitchFamily="34" charset="0"/>
                </a:rPr>
                <a:t>4. Лучший проект для людей с нарушениями зрения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15" name="Google Shape;281;p21"/>
            <p:cNvSpPr/>
            <p:nvPr/>
          </p:nvSpPr>
          <p:spPr>
            <a:xfrm>
              <a:off x="251520" y="4427288"/>
              <a:ext cx="8640960" cy="386644"/>
            </a:xfrm>
            <a:prstGeom prst="rect">
              <a:avLst/>
            </a:prstGeom>
            <a:solidFill>
              <a:srgbClr val="C6161E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3528" y="1707654"/>
            <a:ext cx="835292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Franklin Gothic Demi Cond" pitchFamily="34" charset="0"/>
              </a:rPr>
              <a:t>Проект «</a:t>
            </a:r>
            <a:r>
              <a:rPr lang="ru-RU" sz="1800" dirty="0" err="1" smtClean="0">
                <a:latin typeface="Franklin Gothic Demi Cond" pitchFamily="34" charset="0"/>
              </a:rPr>
              <a:t>Безбарьерные</a:t>
            </a:r>
            <a:r>
              <a:rPr lang="ru-RU" sz="1800" dirty="0" smtClean="0">
                <a:latin typeface="Franklin Gothic Demi Cond" pitchFamily="34" charset="0"/>
              </a:rPr>
              <a:t> выборы в современном диапазоне решений»</a:t>
            </a:r>
          </a:p>
          <a:p>
            <a:endParaRPr lang="ru-RU" sz="1800" dirty="0" smtClean="0">
              <a:latin typeface="Franklin Gothic Medium Cond" pitchFamily="34" charset="0"/>
            </a:endParaRPr>
          </a:p>
          <a:p>
            <a:r>
              <a:rPr lang="ru-RU" sz="1800" dirty="0" smtClean="0">
                <a:latin typeface="Franklin Gothic Medium Cond" pitchFamily="34" charset="0"/>
              </a:rPr>
              <a:t>Автор - Новосибирская областная специальная библиотека для незрячих и слабовидящих.</a:t>
            </a:r>
          </a:p>
          <a:p>
            <a:endParaRPr lang="ru-RU" sz="1800" dirty="0" smtClean="0">
              <a:latin typeface="Franklin Gothic Medium Cond" pitchFamily="34" charset="0"/>
            </a:endParaRPr>
          </a:p>
          <a:p>
            <a:r>
              <a:rPr lang="ru-RU" sz="1800" dirty="0" smtClean="0">
                <a:latin typeface="Franklin Gothic Medium Cond" pitchFamily="34" charset="0"/>
              </a:rPr>
              <a:t>Работа оформлена в виде </a:t>
            </a:r>
            <a:r>
              <a:rPr lang="ru-RU" sz="1800" dirty="0" err="1" smtClean="0">
                <a:latin typeface="Franklin Gothic Medium Cond" pitchFamily="34" charset="0"/>
              </a:rPr>
              <a:t>многоформатного</a:t>
            </a:r>
            <a:r>
              <a:rPr lang="ru-RU" sz="1800" dirty="0" smtClean="0">
                <a:latin typeface="Franklin Gothic Medium Cond" pitchFamily="34" charset="0"/>
              </a:rPr>
              <a:t> пособия в рельефно-точечном, рельефно-графическом, </a:t>
            </a:r>
            <a:r>
              <a:rPr lang="ru-RU" sz="1800" dirty="0" err="1" smtClean="0">
                <a:latin typeface="Franklin Gothic Medium Cond" pitchFamily="34" charset="0"/>
              </a:rPr>
              <a:t>крупношрифтовом</a:t>
            </a:r>
            <a:r>
              <a:rPr lang="ru-RU" sz="1800" dirty="0" smtClean="0">
                <a:latin typeface="Franklin Gothic Medium Cond" pitchFamily="34" charset="0"/>
              </a:rPr>
              <a:t> и </a:t>
            </a:r>
            <a:r>
              <a:rPr lang="ru-RU" sz="1800" dirty="0" err="1" smtClean="0">
                <a:latin typeface="Franklin Gothic Medium Cond" pitchFamily="34" charset="0"/>
              </a:rPr>
              <a:t>аудиоформатах</a:t>
            </a:r>
            <a:r>
              <a:rPr lang="ru-RU" sz="1800" dirty="0" smtClean="0">
                <a:latin typeface="Franklin Gothic Medium Cond" pitchFamily="34" charset="0"/>
              </a:rPr>
              <a:t>.</a:t>
            </a:r>
          </a:p>
          <a:p>
            <a:endParaRPr lang="ru-RU" sz="1600" dirty="0" smtClean="0"/>
          </a:p>
          <a:p>
            <a:pPr algn="r"/>
            <a:r>
              <a:rPr lang="ru-RU" sz="1100" dirty="0" smtClean="0"/>
              <a:t>Подробнее </a:t>
            </a:r>
            <a:r>
              <a:rPr lang="en-US" sz="1100" dirty="0" smtClean="0"/>
              <a:t>https://irbis.nso.ru/lib/document/EK/71FC09A7-734C-450F-8A74-D993691B84CD/</a:t>
            </a:r>
            <a:endParaRPr lang="ru-RU" sz="1100" dirty="0" smtClean="0"/>
          </a:p>
          <a:p>
            <a:endParaRPr lang="ru-RU" sz="1600" dirty="0"/>
          </a:p>
        </p:txBody>
      </p:sp>
      <p:sp>
        <p:nvSpPr>
          <p:cNvPr id="19" name="Google Shape;251;p21"/>
          <p:cNvSpPr txBox="1">
            <a:spLocks/>
          </p:cNvSpPr>
          <p:nvPr/>
        </p:nvSpPr>
        <p:spPr>
          <a:xfrm>
            <a:off x="467544" y="267494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Победители федерального этапа – 2024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Franklin Gothic Demi Cond" pitchFamily="34" charset="0"/>
            </a:endParaRPr>
          </a:p>
        </p:txBody>
      </p:sp>
      <p:sp>
        <p:nvSpPr>
          <p:cNvPr id="57" name="Google Shape;251;p21"/>
          <p:cNvSpPr txBox="1">
            <a:spLocks/>
          </p:cNvSpPr>
          <p:nvPr/>
        </p:nvSpPr>
        <p:spPr>
          <a:xfrm>
            <a:off x="467544" y="267494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tabLst/>
              <a:defRPr/>
            </a:pPr>
            <a:r>
              <a:rPr lang="ru-RU" sz="4000" dirty="0" smtClean="0">
                <a:solidFill>
                  <a:schemeClr val="dk1"/>
                </a:solidFill>
                <a:latin typeface="Franklin Gothic Demi Cond" pitchFamily="34" charset="0"/>
                <a:ea typeface="Montserrat"/>
                <a:cs typeface="Montserrat"/>
                <a:sym typeface="Montserrat"/>
              </a:rPr>
              <a:t>Опыт Свердловской области 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– 2024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P:\Романова\Конкурс библиотек\Работы конкурсантов\Арти\IMG-20240917-WA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059582"/>
            <a:ext cx="2232248" cy="297633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4083918"/>
            <a:ext cx="3502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Franklin Gothic Demi Cond" pitchFamily="34" charset="0"/>
              </a:rPr>
              <a:t>Информационный стенд </a:t>
            </a:r>
          </a:p>
          <a:p>
            <a:pPr algn="ctr"/>
            <a:r>
              <a:rPr lang="ru-RU" sz="1800" dirty="0" smtClean="0">
                <a:latin typeface="Franklin Gothic Demi Cond" pitchFamily="34" charset="0"/>
              </a:rPr>
              <a:t>о видах выборов</a:t>
            </a:r>
          </a:p>
          <a:p>
            <a:pPr algn="ctr"/>
            <a:r>
              <a:rPr lang="ru-RU" sz="1800" dirty="0" err="1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Артинский</a:t>
            </a:r>
            <a:r>
              <a:rPr lang="ru-RU" sz="18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 ГО</a:t>
            </a:r>
            <a:endParaRPr lang="ru-RU" sz="18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9582"/>
            <a:ext cx="403244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4572000" y="4083918"/>
            <a:ext cx="3502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Franklin Gothic Demi Cond" pitchFamily="34" charset="0"/>
              </a:rPr>
              <a:t>Правовая игра</a:t>
            </a:r>
          </a:p>
          <a:p>
            <a:pPr algn="ctr"/>
            <a:r>
              <a:rPr lang="ru-RU" sz="1800" dirty="0" smtClean="0">
                <a:latin typeface="Franklin Gothic Demi Cond" pitchFamily="34" charset="0"/>
              </a:rPr>
              <a:t>«Сила одного голоса»</a:t>
            </a:r>
          </a:p>
          <a:p>
            <a:pPr algn="ctr"/>
            <a:r>
              <a:rPr lang="ru-RU" sz="18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Верхотурский ГО</a:t>
            </a:r>
            <a:endParaRPr lang="ru-RU" sz="18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651870"/>
            <a:ext cx="5976664" cy="923330"/>
          </a:xfrm>
          <a:prstGeom prst="rect">
            <a:avLst/>
          </a:prstGeom>
          <a:ln>
            <a:solidFill>
              <a:srgbClr val="C6161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Franklin Gothic Medium Cond" pitchFamily="34" charset="0"/>
              </a:rPr>
              <a:t>Избирательная комиссия Свердловской области </a:t>
            </a:r>
          </a:p>
          <a:p>
            <a:pPr algn="ctr"/>
            <a:r>
              <a:rPr lang="ru-RU" sz="1800" dirty="0" smtClean="0">
                <a:latin typeface="Franklin Gothic Medium Cond" pitchFamily="34" charset="0"/>
              </a:rPr>
              <a:t>готова </a:t>
            </a:r>
            <a:r>
              <a:rPr lang="ru-RU" sz="1800" b="1" dirty="0" smtClean="0">
                <a:solidFill>
                  <a:srgbClr val="C6161E"/>
                </a:solidFill>
                <a:latin typeface="Franklin Gothic Medium Cond" pitchFamily="34" charset="0"/>
              </a:rPr>
              <a:t>разъяснить</a:t>
            </a:r>
            <a:r>
              <a:rPr lang="ru-RU" sz="1800" dirty="0" smtClean="0">
                <a:latin typeface="Franklin Gothic Medium Cond" pitchFamily="34" charset="0"/>
              </a:rPr>
              <a:t>, как подготовить работу для участия в конкурсе, </a:t>
            </a:r>
          </a:p>
          <a:p>
            <a:pPr algn="ctr"/>
            <a:r>
              <a:rPr lang="ru-RU" sz="1800" dirty="0" smtClean="0">
                <a:latin typeface="Franklin Gothic Medium Cond" pitchFamily="34" charset="0"/>
              </a:rPr>
              <a:t>и </a:t>
            </a:r>
            <a:r>
              <a:rPr lang="ru-RU" sz="1800" b="1" dirty="0" smtClean="0">
                <a:solidFill>
                  <a:srgbClr val="C6161E"/>
                </a:solidFill>
                <a:latin typeface="Franklin Gothic Medium Cond" pitchFamily="34" charset="0"/>
              </a:rPr>
              <a:t>помочь</a:t>
            </a:r>
            <a:r>
              <a:rPr lang="ru-RU" sz="1800" dirty="0" smtClean="0">
                <a:latin typeface="Franklin Gothic Medium Cond" pitchFamily="34" charset="0"/>
              </a:rPr>
              <a:t> в оформлении и подготовке видеоролика (визитки)</a:t>
            </a:r>
            <a:endParaRPr lang="ru-RU" sz="1800" dirty="0">
              <a:latin typeface="Franklin Gothic Medium Cond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1748884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чередные выборы депутатов Думы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Махнёвского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муниципального образования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249974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Дополнительные выборы двух депутатов Думы </a:t>
            </a:r>
            <a:r>
              <a:rPr lang="ru-RU" sz="1800" dirty="0" err="1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Нижнетуринского</a:t>
            </a:r>
            <a:r>
              <a:rPr lang="ru-RU" sz="1800" dirty="0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 муниципального округа по </a:t>
            </a:r>
            <a:r>
              <a:rPr lang="ru-RU" sz="1800" dirty="0" err="1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трехмандатному</a:t>
            </a:r>
            <a:r>
              <a:rPr lang="ru-RU" sz="1800" dirty="0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 избирательному округу №1</a:t>
            </a:r>
            <a:endParaRPr lang="ru-RU" sz="1800" dirty="0">
              <a:latin typeface="Franklin Gothic Medium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20359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Franklin Gothic Medium Cond" pitchFamily="34" charset="0"/>
                <a:ea typeface="Times New Roman" pitchFamily="18" charset="0"/>
                <a:cs typeface="Liberation Serif" pitchFamily="18" charset="0"/>
              </a:rPr>
              <a:t>Досрочные выборы Губернатора Свердловской области </a:t>
            </a:r>
            <a:endParaRPr lang="ru-RU" sz="1100" dirty="0" smtClean="0"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992220"/>
            <a:ext cx="8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1</a:t>
            </a:r>
            <a:endParaRPr lang="ru-RU" sz="4000" dirty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1676005"/>
            <a:ext cx="8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2</a:t>
            </a:r>
            <a:endParaRPr lang="ru-RU" sz="4000" dirty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2427734"/>
            <a:ext cx="8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3</a:t>
            </a:r>
            <a:endParaRPr lang="ru-RU" sz="4000" dirty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333977"/>
            <a:ext cx="1224136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915566"/>
            <a:ext cx="77768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ВСЕРОССИЙСКИЙ КОНКУРС </a:t>
            </a:r>
          </a:p>
          <a:p>
            <a:pPr algn="ctr"/>
            <a:r>
              <a:rPr lang="ru-RU" sz="26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среди работников библиотек на лучшую организацию </a:t>
            </a:r>
          </a:p>
          <a:p>
            <a:pPr algn="ctr"/>
            <a:r>
              <a:rPr lang="ru-RU" sz="26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информационно-разъяснительной работы </a:t>
            </a:r>
          </a:p>
          <a:p>
            <a:pPr algn="ctr"/>
            <a:r>
              <a:rPr lang="ru-RU" sz="26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в период подготовки и проведения выборов в 2025 году</a:t>
            </a:r>
          </a:p>
          <a:p>
            <a:pPr algn="ctr"/>
            <a:endParaRPr lang="ru-RU" sz="2400" dirty="0" smtClean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  <a:p>
            <a:pPr algn="ctr"/>
            <a:r>
              <a:rPr lang="ru-RU" sz="2400" dirty="0" smtClean="0">
                <a:solidFill>
                  <a:srgbClr val="25478F"/>
                </a:solidFill>
                <a:latin typeface="Franklin Gothic Medium Cond" pitchFamily="34" charset="0"/>
                <a:ea typeface="Roboto Condensed" pitchFamily="2" charset="0"/>
              </a:rPr>
              <a:t>14 мая 2025 года </a:t>
            </a:r>
            <a:endParaRPr lang="ru-RU" sz="2400" dirty="0">
              <a:solidFill>
                <a:srgbClr val="25478F"/>
              </a:solidFill>
              <a:latin typeface="Franklin Gothic Medium Cond" pitchFamily="34" charset="0"/>
              <a:ea typeface="Roboto Condensed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5731" t="10751" r="77154" b="83979"/>
          <a:stretch>
            <a:fillRect/>
          </a:stretch>
        </p:blipFill>
        <p:spPr bwMode="auto">
          <a:xfrm>
            <a:off x="4355976" y="4155926"/>
            <a:ext cx="1008112" cy="42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4083918"/>
            <a:ext cx="576123" cy="5766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8" y="4083918"/>
            <a:ext cx="2160240" cy="5768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9" descr="C:\Users\O06\Desktop\dacee208-db07-4977-9d12-b19c9929730c.png"/>
          <p:cNvPicPr>
            <a:picLocks noChangeAspect="1" noChangeArrowheads="1"/>
          </p:cNvPicPr>
          <p:nvPr/>
        </p:nvPicPr>
        <p:blipFill>
          <a:blip r:embed="rId6"/>
          <a:srcRect t="9542" b="4579"/>
          <a:stretch>
            <a:fillRect/>
          </a:stretch>
        </p:blipFill>
        <p:spPr bwMode="auto">
          <a:xfrm>
            <a:off x="5868144" y="4083918"/>
            <a:ext cx="754634" cy="648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4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304" y="4155926"/>
            <a:ext cx="896099" cy="5040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95486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 Cond" pitchFamily="34" charset="0"/>
            </a:endParaRPr>
          </a:p>
        </p:txBody>
      </p:sp>
      <p:pic>
        <p:nvPicPr>
          <p:cNvPr id="14338" name="Picture 2" descr="Флаг Свердловской области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483518"/>
            <a:ext cx="2669493" cy="1779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0" name="Picture 4" descr="Государственная символи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337" y="483518"/>
            <a:ext cx="2619375" cy="1743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2571750"/>
            <a:ext cx="3358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Российская Федерация</a:t>
            </a:r>
            <a:endParaRPr lang="ru-RU" sz="24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3126" y="2571750"/>
            <a:ext cx="3661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Свердловская область</a:t>
            </a:r>
            <a:endParaRPr lang="ru-RU" sz="24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1723" y="3291830"/>
            <a:ext cx="1507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  <a:ea typeface="Roboto Condensed" pitchFamily="2" charset="0"/>
              </a:rPr>
              <a:t>58</a:t>
            </a:r>
            <a:r>
              <a:rPr lang="ru-RU" sz="18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 субъектов </a:t>
            </a:r>
            <a:endParaRPr lang="ru-RU" sz="18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8325" y="3939902"/>
            <a:ext cx="1493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  <a:ea typeface="Roboto Condensed" pitchFamily="2" charset="0"/>
              </a:rPr>
              <a:t>131</a:t>
            </a:r>
            <a:r>
              <a:rPr lang="ru-RU" sz="18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 работа</a:t>
            </a:r>
            <a:endParaRPr lang="ru-RU" sz="18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982" y="307580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  <a:ea typeface="Roboto Condensed" pitchFamily="2" charset="0"/>
              </a:rPr>
              <a:t>5</a:t>
            </a:r>
            <a:r>
              <a:rPr lang="ru-RU" sz="18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 районов</a:t>
            </a:r>
            <a:endParaRPr lang="ru-RU" sz="1800" dirty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723878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Кушвинский</a:t>
            </a:r>
            <a:r>
              <a:rPr lang="ru-RU" sz="20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 ГО</a:t>
            </a:r>
          </a:p>
          <a:p>
            <a:pPr algn="ctr"/>
            <a:r>
              <a:rPr lang="ru-RU" sz="20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Верхотурский ГО</a:t>
            </a:r>
          </a:p>
          <a:p>
            <a:pPr algn="ctr"/>
            <a:r>
              <a:rPr lang="ru-RU" sz="2000" dirty="0" err="1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Артинский</a:t>
            </a:r>
            <a:r>
              <a:rPr lang="ru-RU" sz="20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 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1976" y="3723878"/>
            <a:ext cx="235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ГО Верхняя Тура</a:t>
            </a:r>
          </a:p>
          <a:p>
            <a:pPr algn="ctr"/>
            <a:r>
              <a:rPr lang="ru-RU" sz="2000" dirty="0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МО </a:t>
            </a:r>
            <a:r>
              <a:rPr lang="ru-RU" sz="2000" dirty="0" err="1" smtClean="0">
                <a:solidFill>
                  <a:srgbClr val="25478F"/>
                </a:solidFill>
                <a:latin typeface="Franklin Gothic Demi Cond" pitchFamily="34" charset="0"/>
                <a:ea typeface="Roboto Condensed" pitchFamily="2" charset="0"/>
              </a:rPr>
              <a:t>Алапаевское</a:t>
            </a:r>
            <a:endParaRPr lang="ru-RU" sz="2000" dirty="0" smtClean="0">
              <a:solidFill>
                <a:srgbClr val="25478F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 Cond" pitchFamily="34" charset="0"/>
            </a:endParaRPr>
          </a:p>
        </p:txBody>
      </p:sp>
      <p:grpSp>
        <p:nvGrpSpPr>
          <p:cNvPr id="14" name="Google Shape;253;p21"/>
          <p:cNvGrpSpPr/>
          <p:nvPr/>
        </p:nvGrpSpPr>
        <p:grpSpPr>
          <a:xfrm>
            <a:off x="467544" y="339502"/>
            <a:ext cx="3888432" cy="1874318"/>
            <a:chOff x="802975" y="1359150"/>
            <a:chExt cx="2378700" cy="1348896"/>
          </a:xfrm>
        </p:grpSpPr>
        <p:sp>
          <p:nvSpPr>
            <p:cNvPr id="15" name="Google Shape;254;p21"/>
            <p:cNvSpPr/>
            <p:nvPr/>
          </p:nvSpPr>
          <p:spPr>
            <a:xfrm>
              <a:off x="802975" y="1359150"/>
              <a:ext cx="2378700" cy="1295556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16" name="Google Shape;255;p21"/>
            <p:cNvGrpSpPr/>
            <p:nvPr/>
          </p:nvGrpSpPr>
          <p:grpSpPr>
            <a:xfrm>
              <a:off x="802975" y="1359150"/>
              <a:ext cx="2378700" cy="1348896"/>
              <a:chOff x="802975" y="1359150"/>
              <a:chExt cx="2378700" cy="1348896"/>
            </a:xfrm>
          </p:grpSpPr>
          <p:grpSp>
            <p:nvGrpSpPr>
              <p:cNvPr id="17" name="Google Shape;256;p21"/>
              <p:cNvGrpSpPr/>
              <p:nvPr/>
            </p:nvGrpSpPr>
            <p:grpSpPr>
              <a:xfrm>
                <a:off x="802975" y="1503166"/>
                <a:ext cx="2378700" cy="1204880"/>
                <a:chOff x="802975" y="1503166"/>
                <a:chExt cx="2378700" cy="1204880"/>
              </a:xfrm>
            </p:grpSpPr>
            <p:sp>
              <p:nvSpPr>
                <p:cNvPr id="19" name="Google Shape;257;p21"/>
                <p:cNvSpPr txBox="1"/>
                <p:nvPr/>
              </p:nvSpPr>
              <p:spPr>
                <a:xfrm>
                  <a:off x="852531" y="1503166"/>
                  <a:ext cx="2279588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/>
                  <a:r>
                    <a:rPr lang="ru-RU" sz="1800" u="sng" dirty="0" smtClean="0">
                      <a:latin typeface="Franklin Gothic Medium Cond" pitchFamily="34" charset="0"/>
                    </a:rPr>
                    <a:t>Положение о конкурсе</a:t>
                  </a:r>
                  <a:r>
                    <a:rPr lang="ru-RU" sz="1800" dirty="0" smtClean="0">
                      <a:latin typeface="Franklin Gothic Medium Cond" pitchFamily="34" charset="0"/>
                    </a:rPr>
                    <a:t> утверждено постановлением ЦИК России</a:t>
                  </a:r>
                  <a:endParaRPr sz="1800" dirty="0">
                    <a:solidFill>
                      <a:schemeClr val="dk1"/>
                    </a:solidFill>
                    <a:latin typeface="Franklin Gothic Medium Cond" pitchFamily="34" charset="0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20" name="Google Shape;258;p21"/>
                <p:cNvSpPr txBox="1"/>
                <p:nvPr/>
              </p:nvSpPr>
              <p:spPr>
                <a:xfrm>
                  <a:off x="802975" y="2367262"/>
                  <a:ext cx="2378700" cy="340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lvl="0" algn="ctr"/>
                  <a:r>
                    <a:rPr lang="ru-RU" sz="1600" dirty="0" smtClean="0">
                      <a:latin typeface="Franklin Gothic Medium Cond" pitchFamily="34" charset="0"/>
                    </a:rPr>
                    <a:t>№ 196/1520-8 от 2 апреля 2025 года </a:t>
                  </a:r>
                  <a:endParaRPr sz="1600" dirty="0">
                    <a:solidFill>
                      <a:schemeClr val="dk1"/>
                    </a:solidFill>
                    <a:latin typeface="Franklin Gothic Medium Cond" pitchFamily="34" charset="0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</p:grpSp>
          <p:sp>
            <p:nvSpPr>
              <p:cNvPr id="18" name="Google Shape;260;p21"/>
              <p:cNvSpPr/>
              <p:nvPr/>
            </p:nvSpPr>
            <p:spPr>
              <a:xfrm>
                <a:off x="802975" y="1359150"/>
                <a:ext cx="2378700" cy="150000"/>
              </a:xfrm>
              <a:prstGeom prst="rect">
                <a:avLst/>
              </a:pr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ranklin Gothic Medium Cond" pitchFamily="34" charset="0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</p:grpSp>
      <p:grpSp>
        <p:nvGrpSpPr>
          <p:cNvPr id="21" name="Google Shape;275;p21"/>
          <p:cNvGrpSpPr/>
          <p:nvPr/>
        </p:nvGrpSpPr>
        <p:grpSpPr>
          <a:xfrm>
            <a:off x="467544" y="2355726"/>
            <a:ext cx="8280920" cy="2520280"/>
            <a:chOff x="3382650" y="3270375"/>
            <a:chExt cx="2378702" cy="1399200"/>
          </a:xfrm>
        </p:grpSpPr>
        <p:sp>
          <p:nvSpPr>
            <p:cNvPr id="22" name="Google Shape;276;p21"/>
            <p:cNvSpPr/>
            <p:nvPr/>
          </p:nvSpPr>
          <p:spPr>
            <a:xfrm>
              <a:off x="3382650" y="3270375"/>
              <a:ext cx="2378700" cy="1399200"/>
            </a:xfrm>
            <a:prstGeom prst="rect">
              <a:avLst/>
            </a:prstGeom>
            <a:noFill/>
            <a:ln w="28575" cap="flat" cmpd="sng">
              <a:solidFill>
                <a:srgbClr val="2547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3" name="Google Shape;279;p21"/>
            <p:cNvSpPr txBox="1"/>
            <p:nvPr/>
          </p:nvSpPr>
          <p:spPr>
            <a:xfrm>
              <a:off x="3444703" y="3510238"/>
              <a:ext cx="2275280" cy="771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2000" dirty="0" smtClean="0">
                  <a:latin typeface="Franklin Gothic Medium Cond" pitchFamily="34" charset="0"/>
                </a:rPr>
                <a:t>Конкурс является значимой площадкой для демонстрации творческих и инновационных подходов к информационно-разъяснительной работе в период подготовки и проведения выборов в органы государственной власти и местного самоуправления</a:t>
              </a:r>
              <a:endParaRPr sz="2000" dirty="0">
                <a:solidFill>
                  <a:schemeClr val="dk1"/>
                </a:solidFill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4" name="Google Shape;281;p21"/>
            <p:cNvSpPr/>
            <p:nvPr/>
          </p:nvSpPr>
          <p:spPr>
            <a:xfrm>
              <a:off x="3382652" y="4519428"/>
              <a:ext cx="2378700" cy="150000"/>
            </a:xfrm>
            <a:prstGeom prst="rect">
              <a:avLst/>
            </a:prstGeom>
            <a:solidFill>
              <a:srgbClr val="25478F"/>
            </a:solidFill>
            <a:ln w="19050" cap="flat" cmpd="sng">
              <a:solidFill>
                <a:srgbClr val="2547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25" name="Google Shape;253;p21"/>
          <p:cNvGrpSpPr/>
          <p:nvPr/>
        </p:nvGrpSpPr>
        <p:grpSpPr>
          <a:xfrm>
            <a:off x="5004048" y="339502"/>
            <a:ext cx="3744416" cy="1872207"/>
            <a:chOff x="802975" y="1359150"/>
            <a:chExt cx="2378700" cy="1347377"/>
          </a:xfrm>
        </p:grpSpPr>
        <p:sp>
          <p:nvSpPr>
            <p:cNvPr id="26" name="Google Shape;254;p21"/>
            <p:cNvSpPr/>
            <p:nvPr/>
          </p:nvSpPr>
          <p:spPr>
            <a:xfrm>
              <a:off x="802975" y="1359150"/>
              <a:ext cx="2378700" cy="1295556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27" name="Google Shape;255;p21"/>
            <p:cNvGrpSpPr/>
            <p:nvPr/>
          </p:nvGrpSpPr>
          <p:grpSpPr>
            <a:xfrm>
              <a:off x="802975" y="1359150"/>
              <a:ext cx="2378700" cy="1347377"/>
              <a:chOff x="802975" y="1359150"/>
              <a:chExt cx="2378700" cy="1347377"/>
            </a:xfrm>
          </p:grpSpPr>
          <p:grpSp>
            <p:nvGrpSpPr>
              <p:cNvPr id="28" name="Google Shape;256;p21"/>
              <p:cNvGrpSpPr/>
              <p:nvPr/>
            </p:nvGrpSpPr>
            <p:grpSpPr>
              <a:xfrm>
                <a:off x="802975" y="1503166"/>
                <a:ext cx="2378700" cy="1203361"/>
                <a:chOff x="802975" y="1503166"/>
                <a:chExt cx="2378700" cy="1203361"/>
              </a:xfrm>
            </p:grpSpPr>
            <p:sp>
              <p:nvSpPr>
                <p:cNvPr id="30" name="Google Shape;257;p21"/>
                <p:cNvSpPr txBox="1"/>
                <p:nvPr/>
              </p:nvSpPr>
              <p:spPr>
                <a:xfrm>
                  <a:off x="852531" y="1503166"/>
                  <a:ext cx="2279588" cy="36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algn="ctr"/>
                  <a:r>
                    <a:rPr lang="ru-RU" sz="1800" u="sng" dirty="0" smtClean="0">
                      <a:latin typeface="Franklin Gothic Medium Cond" pitchFamily="34" charset="0"/>
                    </a:rPr>
                    <a:t>Порядок проведения регионального этапа</a:t>
                  </a:r>
                  <a:r>
                    <a:rPr lang="ru-RU" sz="1800" dirty="0" smtClean="0">
                      <a:latin typeface="Franklin Gothic Medium Cond" pitchFamily="34" charset="0"/>
                    </a:rPr>
                    <a:t> утвержден постановлением ИКСО</a:t>
                  </a:r>
                  <a:endParaRPr sz="1800" dirty="0">
                    <a:solidFill>
                      <a:schemeClr val="dk1"/>
                    </a:solidFill>
                    <a:latin typeface="Franklin Gothic Medium Cond" pitchFamily="34" charset="0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31" name="Google Shape;258;p21"/>
                <p:cNvSpPr txBox="1"/>
                <p:nvPr/>
              </p:nvSpPr>
              <p:spPr>
                <a:xfrm>
                  <a:off x="802975" y="2367262"/>
                  <a:ext cx="2378700" cy="3392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lvl="0" algn="ctr"/>
                  <a:r>
                    <a:rPr lang="ru-RU" sz="1600" dirty="0" smtClean="0">
                      <a:latin typeface="Franklin Gothic Medium Cond" pitchFamily="34" charset="0"/>
                    </a:rPr>
                    <a:t>№ 6/37 от 24 апреля 2025 года </a:t>
                  </a:r>
                  <a:endParaRPr sz="1600" dirty="0">
                    <a:solidFill>
                      <a:schemeClr val="dk1"/>
                    </a:solidFill>
                    <a:latin typeface="Franklin Gothic Medium Cond" pitchFamily="34" charset="0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</p:grpSp>
          <p:sp>
            <p:nvSpPr>
              <p:cNvPr id="29" name="Google Shape;260;p21"/>
              <p:cNvSpPr/>
              <p:nvPr/>
            </p:nvSpPr>
            <p:spPr>
              <a:xfrm>
                <a:off x="802975" y="1359150"/>
                <a:ext cx="2378700" cy="150000"/>
              </a:xfrm>
              <a:prstGeom prst="rect">
                <a:avLst/>
              </a:pr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ranklin Gothic Medium Cond" pitchFamily="34" charset="0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 Cond" pitchFamily="34" charset="0"/>
            </a:endParaRPr>
          </a:p>
        </p:txBody>
      </p:sp>
      <p:sp>
        <p:nvSpPr>
          <p:cNvPr id="25" name="Google Shape;107;p17"/>
          <p:cNvSpPr txBox="1"/>
          <p:nvPr/>
        </p:nvSpPr>
        <p:spPr>
          <a:xfrm>
            <a:off x="3275856" y="1131590"/>
            <a:ext cx="5184576" cy="720080"/>
          </a:xfrm>
          <a:prstGeom prst="rect">
            <a:avLst/>
          </a:prstGeom>
          <a:solidFill>
            <a:srgbClr val="25478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</a:rPr>
              <a:t>автор - гражданин Российской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</a:rPr>
              <a:t>Федерации, старше 18 лет</a:t>
            </a:r>
          </a:p>
        </p:txBody>
      </p:sp>
      <p:sp>
        <p:nvSpPr>
          <p:cNvPr id="27" name="Google Shape;110;p17"/>
          <p:cNvSpPr txBox="1"/>
          <p:nvPr/>
        </p:nvSpPr>
        <p:spPr>
          <a:xfrm>
            <a:off x="3275856" y="3003798"/>
            <a:ext cx="5184576" cy="720080"/>
          </a:xfrm>
          <a:prstGeom prst="rect">
            <a:avLst/>
          </a:prstGeom>
          <a:solidFill>
            <a:srgbClr val="25478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</a:rPr>
              <a:t>допускается коллективное авторство 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</a:rPr>
              <a:t>(не более 3)</a:t>
            </a:r>
            <a:endParaRPr sz="1800" dirty="0">
              <a:solidFill>
                <a:schemeClr val="bg1"/>
              </a:solidFill>
              <a:latin typeface="Franklin Gothic Demi Cond" pitchFamily="34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" name="Заголовок 29"/>
          <p:cNvSpPr txBox="1">
            <a:spLocks/>
          </p:cNvSpPr>
          <p:nvPr/>
        </p:nvSpPr>
        <p:spPr>
          <a:xfrm>
            <a:off x="452550" y="267495"/>
            <a:ext cx="8238900" cy="72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Требования к авторству работ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110;p17"/>
          <p:cNvSpPr txBox="1"/>
          <p:nvPr/>
        </p:nvSpPr>
        <p:spPr>
          <a:xfrm>
            <a:off x="3275856" y="3867894"/>
            <a:ext cx="5184576" cy="720080"/>
          </a:xfrm>
          <a:prstGeom prst="rect">
            <a:avLst/>
          </a:prstGeom>
          <a:solidFill>
            <a:srgbClr val="25478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</a:rPr>
              <a:t>все авторы должны являться работниками одной библиотеки</a:t>
            </a:r>
            <a:endParaRPr sz="1800" dirty="0">
              <a:solidFill>
                <a:schemeClr val="bg1"/>
              </a:solidFill>
              <a:latin typeface="Franklin Gothic Demi Cond" pitchFamily="34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107;p17"/>
          <p:cNvSpPr txBox="1"/>
          <p:nvPr/>
        </p:nvSpPr>
        <p:spPr>
          <a:xfrm>
            <a:off x="3275856" y="2067694"/>
            <a:ext cx="5184576" cy="720080"/>
          </a:xfrm>
          <a:prstGeom prst="rect">
            <a:avLst/>
          </a:prstGeom>
          <a:solidFill>
            <a:srgbClr val="25478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</a:rPr>
              <a:t>работник региональной или муниципальной библиотеки</a:t>
            </a:r>
            <a:endParaRPr lang="ru-RU" sz="18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1027" name="Picture 3" descr="C:\Users\R07\Downloads\librari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13970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Medium Cond" pitchFamily="34" charset="0"/>
            </a:endParaRPr>
          </a:p>
        </p:txBody>
      </p:sp>
      <p:sp>
        <p:nvSpPr>
          <p:cNvPr id="11" name="Google Shape;184;p19"/>
          <p:cNvSpPr txBox="1">
            <a:spLocks/>
          </p:cNvSpPr>
          <p:nvPr/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ru-RU" sz="500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Номинации конкурса </a:t>
            </a:r>
            <a:endParaRPr kumimoji="0" lang="ru-RU" sz="5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oogle Shape;186;p19"/>
          <p:cNvGrpSpPr/>
          <p:nvPr/>
        </p:nvGrpSpPr>
        <p:grpSpPr>
          <a:xfrm>
            <a:off x="251520" y="1491630"/>
            <a:ext cx="1755600" cy="2736304"/>
            <a:chOff x="420920" y="1491630"/>
            <a:chExt cx="1755600" cy="2736304"/>
          </a:xfrm>
        </p:grpSpPr>
        <p:sp>
          <p:nvSpPr>
            <p:cNvPr id="13" name="Google Shape;189;p19"/>
            <p:cNvSpPr/>
            <p:nvPr/>
          </p:nvSpPr>
          <p:spPr>
            <a:xfrm>
              <a:off x="420920" y="2355726"/>
              <a:ext cx="1755600" cy="18722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4" name="Google Shape;187;p19"/>
            <p:cNvSpPr txBox="1"/>
            <p:nvPr/>
          </p:nvSpPr>
          <p:spPr>
            <a:xfrm>
              <a:off x="492928" y="2427734"/>
              <a:ext cx="1656184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Лучшее информационно-разъяснительное мероприятие </a:t>
              </a:r>
            </a:p>
            <a:p>
              <a:pPr lvl="0"/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(сценарии </a:t>
              </a:r>
            </a:p>
            <a:p>
              <a:pPr lvl="0"/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мероприятий)</a:t>
              </a:r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 </a:t>
              </a:r>
              <a:endParaRPr sz="1300" i="1" dirty="0">
                <a:solidFill>
                  <a:schemeClr val="dk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15" name="Google Shape;190;p19"/>
            <p:cNvCxnSpPr/>
            <p:nvPr/>
          </p:nvCxnSpPr>
          <p:spPr>
            <a:xfrm>
              <a:off x="420920" y="1491630"/>
              <a:ext cx="0" cy="25146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oogle Shape;191;p19"/>
          <p:cNvGrpSpPr/>
          <p:nvPr/>
        </p:nvGrpSpPr>
        <p:grpSpPr>
          <a:xfrm>
            <a:off x="2411760" y="1520725"/>
            <a:ext cx="1761498" cy="2707209"/>
            <a:chOff x="2581160" y="1520725"/>
            <a:chExt cx="1761498" cy="2707209"/>
          </a:xfrm>
        </p:grpSpPr>
        <p:sp>
          <p:nvSpPr>
            <p:cNvPr id="17" name="Google Shape;194;p19"/>
            <p:cNvSpPr/>
            <p:nvPr/>
          </p:nvSpPr>
          <p:spPr>
            <a:xfrm>
              <a:off x="2581160" y="2329350"/>
              <a:ext cx="1761498" cy="189858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8" name="Google Shape;193;p19"/>
            <p:cNvSpPr txBox="1"/>
            <p:nvPr/>
          </p:nvSpPr>
          <p:spPr>
            <a:xfrm>
              <a:off x="2653168" y="2427734"/>
              <a:ext cx="1656184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Лучший информационно-разъяснительный материал </a:t>
              </a:r>
            </a:p>
            <a:p>
              <a:pPr lvl="0"/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(</a:t>
              </a:r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памятки, буклеты, плакаты) </a:t>
              </a:r>
              <a:endParaRPr sz="1300" i="1" dirty="0">
                <a:solidFill>
                  <a:schemeClr val="dk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19" name="Google Shape;195;p19"/>
            <p:cNvCxnSpPr/>
            <p:nvPr/>
          </p:nvCxnSpPr>
          <p:spPr>
            <a:xfrm>
              <a:off x="2587058" y="1520725"/>
              <a:ext cx="0" cy="25146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Google Shape;196;p19"/>
          <p:cNvGrpSpPr/>
          <p:nvPr/>
        </p:nvGrpSpPr>
        <p:grpSpPr>
          <a:xfrm>
            <a:off x="4625943" y="1520725"/>
            <a:ext cx="1746257" cy="2716625"/>
            <a:chOff x="4795342" y="1520725"/>
            <a:chExt cx="1758600" cy="2716625"/>
          </a:xfrm>
          <a:solidFill>
            <a:srgbClr val="009999"/>
          </a:solidFill>
        </p:grpSpPr>
        <p:sp>
          <p:nvSpPr>
            <p:cNvPr id="21" name="Google Shape;199;p19"/>
            <p:cNvSpPr/>
            <p:nvPr/>
          </p:nvSpPr>
          <p:spPr>
            <a:xfrm>
              <a:off x="4795342" y="2329350"/>
              <a:ext cx="1758600" cy="1908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2" name="Google Shape;197;p19"/>
            <p:cNvSpPr txBox="1"/>
            <p:nvPr/>
          </p:nvSpPr>
          <p:spPr>
            <a:xfrm>
              <a:off x="4885415" y="2427734"/>
              <a:ext cx="1656184" cy="365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Лучший информационно-разъяснительный интернет-проект</a:t>
              </a:r>
            </a:p>
            <a:p>
              <a:pPr lvl="0"/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Montserrat SemiBold"/>
                  <a:cs typeface="Liberation Serif" pitchFamily="18" charset="0"/>
                  <a:sym typeface="Montserrat SemiBold"/>
                </a:rPr>
                <a:t>(</a:t>
              </a:r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игры, викторины, </a:t>
              </a:r>
              <a:r>
                <a:rPr lang="ru-RU" sz="1300" i="1" dirty="0" err="1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квесты</a:t>
              </a:r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, методические пособия, тесты)</a:t>
              </a:r>
              <a:endParaRPr sz="1300" i="1" dirty="0">
                <a:solidFill>
                  <a:schemeClr val="dk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23" name="Google Shape;200;p19"/>
            <p:cNvCxnSpPr/>
            <p:nvPr/>
          </p:nvCxnSpPr>
          <p:spPr>
            <a:xfrm>
              <a:off x="4795342" y="1520725"/>
              <a:ext cx="0" cy="2514600"/>
            </a:xfrm>
            <a:prstGeom prst="straightConnector1">
              <a:avLst/>
            </a:prstGeom>
            <a:grpFill/>
            <a:ln w="19050" cap="flat" cmpd="sng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" name="Google Shape;201;p19"/>
          <p:cNvGrpSpPr/>
          <p:nvPr/>
        </p:nvGrpSpPr>
        <p:grpSpPr>
          <a:xfrm>
            <a:off x="6837226" y="1520725"/>
            <a:ext cx="1983245" cy="2707209"/>
            <a:chOff x="7006626" y="1520725"/>
            <a:chExt cx="1983245" cy="2707209"/>
          </a:xfrm>
        </p:grpSpPr>
        <p:sp>
          <p:nvSpPr>
            <p:cNvPr id="26" name="Google Shape;204;p19"/>
            <p:cNvSpPr/>
            <p:nvPr/>
          </p:nvSpPr>
          <p:spPr>
            <a:xfrm>
              <a:off x="7006626" y="2329350"/>
              <a:ext cx="1983245" cy="1898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9" name="Google Shape;202;p19"/>
            <p:cNvSpPr txBox="1"/>
            <p:nvPr/>
          </p:nvSpPr>
          <p:spPr>
            <a:xfrm>
              <a:off x="7045656" y="2427734"/>
              <a:ext cx="1872208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dirty="0" smtClean="0">
                  <a:solidFill>
                    <a:schemeClr val="tx1"/>
                  </a:solidFill>
                  <a:latin typeface="Franklin Gothic Medium Cond" pitchFamily="34" charset="0"/>
                  <a:ea typeface="Calibri" pitchFamily="34" charset="0"/>
                  <a:cs typeface="Liberation Serif" pitchFamily="18" charset="0"/>
                </a:rPr>
                <a:t>Лучший информационно-разъяснительный проект для людей с нарушениями зрения</a:t>
              </a:r>
            </a:p>
            <a:p>
              <a:pPr lvl="0"/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Montserrat SemiBold"/>
                  <a:cs typeface="Liberation Serif" pitchFamily="18" charset="0"/>
                  <a:sym typeface="Montserrat SemiBold"/>
                </a:rPr>
                <a:t>(</a:t>
              </a:r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апробированные </a:t>
              </a:r>
            </a:p>
            <a:p>
              <a:pPr lvl="0"/>
              <a:r>
                <a:rPr lang="ru-RU" sz="1300" i="1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в 2025 году</a:t>
              </a:r>
              <a:r>
                <a:rPr lang="ru-RU" dirty="0" smtClean="0">
                  <a:solidFill>
                    <a:schemeClr val="tx1"/>
                  </a:solidFill>
                  <a:latin typeface="Franklin Gothic Medium Cond" pitchFamily="34" charset="0"/>
                  <a:ea typeface="Times New Roman" pitchFamily="18" charset="0"/>
                  <a:cs typeface="Liberation Serif" pitchFamily="18" charset="0"/>
                </a:rPr>
                <a:t>)</a:t>
              </a:r>
              <a:endParaRPr dirty="0">
                <a:solidFill>
                  <a:schemeClr val="dk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30" name="Google Shape;205;p19"/>
            <p:cNvCxnSpPr/>
            <p:nvPr/>
          </p:nvCxnSpPr>
          <p:spPr>
            <a:xfrm>
              <a:off x="7006627" y="1520725"/>
              <a:ext cx="0" cy="25146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 l="28743" t="51800" r="63607" b="36301"/>
          <a:stretch>
            <a:fillRect/>
          </a:stretch>
        </p:blipFill>
        <p:spPr bwMode="auto">
          <a:xfrm>
            <a:off x="323528" y="170765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8744" t="37099" r="61150" b="53101"/>
          <a:stretch>
            <a:fillRect/>
          </a:stretch>
        </p:blipFill>
        <p:spPr bwMode="auto">
          <a:xfrm>
            <a:off x="2483768" y="1779662"/>
            <a:ext cx="720080" cy="3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8FC"/>
              </a:clrFrom>
              <a:clrTo>
                <a:srgbClr val="F5F8FC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29137" t="42699" r="60139" b="44701"/>
          <a:stretch>
            <a:fillRect/>
          </a:stretch>
        </p:blipFill>
        <p:spPr bwMode="auto">
          <a:xfrm>
            <a:off x="4716016" y="1779662"/>
            <a:ext cx="648070" cy="42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rcRect l="31500" t="46199" r="61244" b="43301"/>
          <a:stretch>
            <a:fillRect/>
          </a:stretch>
        </p:blipFill>
        <p:spPr bwMode="auto">
          <a:xfrm>
            <a:off x="6948264" y="1707654"/>
            <a:ext cx="648071" cy="5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 Cond" pitchFamily="34" charset="0"/>
            </a:endParaRPr>
          </a:p>
        </p:txBody>
      </p:sp>
      <p:sp>
        <p:nvSpPr>
          <p:cNvPr id="27" name="Google Shape;384;p24"/>
          <p:cNvSpPr txBox="1">
            <a:spLocks/>
          </p:cNvSpPr>
          <p:nvPr/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ru-RU" sz="500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Этапы конкурса</a:t>
            </a:r>
            <a:endParaRPr kumimoji="0" lang="ru-RU" sz="5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8" name="Google Shape;386;p24"/>
          <p:cNvCxnSpPr/>
          <p:nvPr/>
        </p:nvCxnSpPr>
        <p:spPr>
          <a:xfrm>
            <a:off x="537600" y="3926275"/>
            <a:ext cx="8068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87;p24"/>
          <p:cNvSpPr/>
          <p:nvPr/>
        </p:nvSpPr>
        <p:spPr>
          <a:xfrm>
            <a:off x="1728795" y="3834850"/>
            <a:ext cx="183000" cy="183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anklin Gothic Demi Cond" pitchFamily="34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388;p24"/>
          <p:cNvSpPr/>
          <p:nvPr/>
        </p:nvSpPr>
        <p:spPr>
          <a:xfrm>
            <a:off x="4480495" y="3834850"/>
            <a:ext cx="183000" cy="183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anklin Gothic Demi Cond" pitchFamily="34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389;p24"/>
          <p:cNvSpPr/>
          <p:nvPr/>
        </p:nvSpPr>
        <p:spPr>
          <a:xfrm>
            <a:off x="7232195" y="3834850"/>
            <a:ext cx="183000" cy="183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2547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anklin Gothic Demi Cond" pitchFamily="34" charset="0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8" name="Google Shape;390;p24"/>
          <p:cNvCxnSpPr>
            <a:stCxn id="47" idx="2"/>
            <a:endCxn id="36" idx="0"/>
          </p:cNvCxnSpPr>
          <p:nvPr/>
        </p:nvCxnSpPr>
        <p:spPr>
          <a:xfrm>
            <a:off x="4572000" y="3574588"/>
            <a:ext cx="0" cy="26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2;p24"/>
          <p:cNvCxnSpPr>
            <a:stCxn id="53" idx="2"/>
            <a:endCxn id="37" idx="0"/>
          </p:cNvCxnSpPr>
          <p:nvPr/>
        </p:nvCxnSpPr>
        <p:spPr>
          <a:xfrm>
            <a:off x="7323700" y="3574588"/>
            <a:ext cx="0" cy="260400"/>
          </a:xfrm>
          <a:prstGeom prst="straightConnector1">
            <a:avLst/>
          </a:prstGeom>
          <a:noFill/>
          <a:ln w="19050" cap="flat" cmpd="sng">
            <a:solidFill>
              <a:srgbClr val="25478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Google Shape;394;p24"/>
          <p:cNvGrpSpPr/>
          <p:nvPr/>
        </p:nvGrpSpPr>
        <p:grpSpPr>
          <a:xfrm>
            <a:off x="683568" y="1347614"/>
            <a:ext cx="2317874" cy="3008662"/>
            <a:chOff x="669950" y="1356388"/>
            <a:chExt cx="2317874" cy="3008662"/>
          </a:xfrm>
        </p:grpSpPr>
        <p:sp>
          <p:nvSpPr>
            <p:cNvPr id="41" name="Google Shape;395;p24"/>
            <p:cNvSpPr/>
            <p:nvPr/>
          </p:nvSpPr>
          <p:spPr>
            <a:xfrm>
              <a:off x="669950" y="1356388"/>
              <a:ext cx="2300700" cy="2218200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Demi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2" name="Google Shape;396;p24"/>
            <p:cNvSpPr txBox="1"/>
            <p:nvPr/>
          </p:nvSpPr>
          <p:spPr>
            <a:xfrm>
              <a:off x="683568" y="1779662"/>
              <a:ext cx="2304256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dk1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rPr>
                <a:t>региональный </a:t>
              </a:r>
              <a:endParaRPr sz="1600" dirty="0">
                <a:solidFill>
                  <a:schemeClr val="dk1"/>
                </a:solidFill>
                <a:latin typeface="Franklin Gothic Demi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43" name="Google Shape;397;p24"/>
            <p:cNvSpPr txBox="1"/>
            <p:nvPr/>
          </p:nvSpPr>
          <p:spPr>
            <a:xfrm>
              <a:off x="755576" y="2283718"/>
              <a:ext cx="2160240" cy="869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 smtClean="0">
                  <a:latin typeface="Franklin Gothic Demi Cond" pitchFamily="34" charset="0"/>
                </a:rPr>
                <a:t>прием работ (на бумажном и электронном носителях + видеоролик и документы)</a:t>
              </a:r>
              <a:endParaRPr lang="ru-RU" sz="1200" dirty="0">
                <a:solidFill>
                  <a:schemeClr val="dk1"/>
                </a:solidFill>
                <a:latin typeface="Franklin Gothic Demi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44" name="Google Shape;398;p24"/>
            <p:cNvCxnSpPr>
              <a:stCxn id="41" idx="2"/>
              <a:endCxn id="35" idx="0"/>
            </p:cNvCxnSpPr>
            <p:nvPr/>
          </p:nvCxnSpPr>
          <p:spPr>
            <a:xfrm>
              <a:off x="1820300" y="3574588"/>
              <a:ext cx="0" cy="2604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Google Shape;399;p24"/>
            <p:cNvSpPr txBox="1"/>
            <p:nvPr/>
          </p:nvSpPr>
          <p:spPr>
            <a:xfrm>
              <a:off x="732725" y="4017650"/>
              <a:ext cx="21753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accent5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rPr>
                <a:t>14-25 сентября</a:t>
              </a:r>
              <a:endParaRPr sz="1600" dirty="0">
                <a:solidFill>
                  <a:schemeClr val="accent5"/>
                </a:solidFill>
                <a:latin typeface="Franklin Gothic Demi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46" name="Google Shape;400;p24"/>
          <p:cNvGrpSpPr/>
          <p:nvPr/>
        </p:nvGrpSpPr>
        <p:grpSpPr>
          <a:xfrm>
            <a:off x="3421650" y="1356388"/>
            <a:ext cx="2300700" cy="3008662"/>
            <a:chOff x="3421650" y="1356388"/>
            <a:chExt cx="2300700" cy="3008662"/>
          </a:xfrm>
        </p:grpSpPr>
        <p:sp>
          <p:nvSpPr>
            <p:cNvPr id="47" name="Google Shape;391;p24"/>
            <p:cNvSpPr/>
            <p:nvPr/>
          </p:nvSpPr>
          <p:spPr>
            <a:xfrm>
              <a:off x="3421650" y="1356388"/>
              <a:ext cx="2300700" cy="22182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Demi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48" name="Google Shape;401;p24"/>
            <p:cNvGrpSpPr/>
            <p:nvPr/>
          </p:nvGrpSpPr>
          <p:grpSpPr>
            <a:xfrm>
              <a:off x="3484350" y="1779662"/>
              <a:ext cx="2182830" cy="1368153"/>
              <a:chOff x="3484350" y="1296337"/>
              <a:chExt cx="2182830" cy="1368153"/>
            </a:xfrm>
          </p:grpSpPr>
          <p:sp>
            <p:nvSpPr>
              <p:cNvPr id="50" name="Google Shape;402;p24"/>
              <p:cNvSpPr txBox="1"/>
              <p:nvPr/>
            </p:nvSpPr>
            <p:spPr>
              <a:xfrm>
                <a:off x="3491880" y="1296337"/>
                <a:ext cx="2175300" cy="52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 smtClean="0">
                    <a:solidFill>
                      <a:schemeClr val="dk1"/>
                    </a:solidFill>
                    <a:latin typeface="Franklin Gothic Demi Cond" pitchFamily="34" charset="0"/>
                    <a:ea typeface="Montserrat SemiBold"/>
                    <a:cs typeface="Montserrat SemiBold"/>
                    <a:sym typeface="Montserrat SemiBold"/>
                  </a:rPr>
                  <a:t>региональный</a:t>
                </a:r>
                <a:endParaRPr sz="1600" dirty="0">
                  <a:solidFill>
                    <a:schemeClr val="dk1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51" name="Google Shape;403;p24"/>
              <p:cNvSpPr txBox="1"/>
              <p:nvPr/>
            </p:nvSpPr>
            <p:spPr>
              <a:xfrm>
                <a:off x="3484350" y="1800394"/>
                <a:ext cx="2175300" cy="86409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ru-RU" sz="1200" dirty="0" smtClean="0">
                    <a:latin typeface="Franklin Gothic Demi Cond" pitchFamily="34" charset="0"/>
                  </a:rPr>
                  <a:t>проверка, оценка </a:t>
                </a:r>
                <a:endParaRPr lang="en-US" sz="1200" dirty="0" smtClean="0">
                  <a:latin typeface="Franklin Gothic Demi Cond" pitchFamily="34" charset="0"/>
                </a:endParaRPr>
              </a:p>
              <a:p>
                <a:pPr lvl="0" algn="ctr"/>
                <a:r>
                  <a:rPr lang="ru-RU" sz="1200" dirty="0" smtClean="0">
                    <a:latin typeface="Franklin Gothic Demi Cond" pitchFamily="34" charset="0"/>
                  </a:rPr>
                  <a:t>конкурсных работ</a:t>
                </a:r>
                <a:endParaRPr sz="1200" dirty="0">
                  <a:solidFill>
                    <a:schemeClr val="dk1"/>
                  </a:solidFill>
                  <a:latin typeface="Franklin Gothic Demi Cond" pitchFamily="34" charset="0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49" name="Google Shape;404;p24"/>
            <p:cNvSpPr txBox="1"/>
            <p:nvPr/>
          </p:nvSpPr>
          <p:spPr>
            <a:xfrm>
              <a:off x="3484350" y="4017650"/>
              <a:ext cx="21753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chemeClr val="accent1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rPr>
                <a:t>до 20 октября</a:t>
              </a:r>
              <a:endParaRPr sz="1600" dirty="0">
                <a:solidFill>
                  <a:schemeClr val="accent1"/>
                </a:solidFill>
                <a:latin typeface="Franklin Gothic Demi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52" name="Google Shape;405;p24"/>
          <p:cNvGrpSpPr/>
          <p:nvPr/>
        </p:nvGrpSpPr>
        <p:grpSpPr>
          <a:xfrm>
            <a:off x="6173350" y="1356388"/>
            <a:ext cx="2300700" cy="3008662"/>
            <a:chOff x="6173350" y="1356388"/>
            <a:chExt cx="2300700" cy="3008662"/>
          </a:xfrm>
        </p:grpSpPr>
        <p:sp>
          <p:nvSpPr>
            <p:cNvPr id="53" name="Google Shape;393;p24"/>
            <p:cNvSpPr/>
            <p:nvPr/>
          </p:nvSpPr>
          <p:spPr>
            <a:xfrm>
              <a:off x="6173350" y="1356388"/>
              <a:ext cx="2300700" cy="2218200"/>
            </a:xfrm>
            <a:prstGeom prst="rect">
              <a:avLst/>
            </a:prstGeom>
            <a:noFill/>
            <a:ln w="19050" cap="flat" cmpd="sng">
              <a:solidFill>
                <a:srgbClr val="2547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anklin Gothic Demi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54" name="Google Shape;406;p24"/>
            <p:cNvGrpSpPr/>
            <p:nvPr/>
          </p:nvGrpSpPr>
          <p:grpSpPr>
            <a:xfrm>
              <a:off x="6228184" y="1779662"/>
              <a:ext cx="2175300" cy="1373456"/>
              <a:chOff x="6479784" y="1296337"/>
              <a:chExt cx="2175300" cy="1373456"/>
            </a:xfrm>
          </p:grpSpPr>
          <p:sp>
            <p:nvSpPr>
              <p:cNvPr id="56" name="Google Shape;407;p24"/>
              <p:cNvSpPr txBox="1"/>
              <p:nvPr/>
            </p:nvSpPr>
            <p:spPr>
              <a:xfrm>
                <a:off x="6479784" y="1296337"/>
                <a:ext cx="2175300" cy="52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 smtClean="0">
                    <a:solidFill>
                      <a:schemeClr val="dk1"/>
                    </a:solidFill>
                    <a:latin typeface="Franklin Gothic Demi Cond" pitchFamily="34" charset="0"/>
                    <a:ea typeface="Montserrat SemiBold"/>
                    <a:cs typeface="Montserrat SemiBold"/>
                    <a:sym typeface="Montserrat SemiBold"/>
                  </a:rPr>
                  <a:t>федеральный</a:t>
                </a:r>
                <a:endParaRPr sz="1600" dirty="0">
                  <a:solidFill>
                    <a:schemeClr val="dk1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57" name="Google Shape;408;p24"/>
              <p:cNvSpPr txBox="1"/>
              <p:nvPr/>
            </p:nvSpPr>
            <p:spPr>
              <a:xfrm>
                <a:off x="6479784" y="1800393"/>
                <a:ext cx="2175300" cy="869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Franklin Gothic Demi Cond" pitchFamily="34" charset="0"/>
                    <a:ea typeface="Montserrat Medium"/>
                    <a:cs typeface="Montserrat Medium"/>
                    <a:sym typeface="Montserrat Medium"/>
                  </a:rPr>
                  <a:t>экспертиза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Franklin Gothic Demi Cond" pitchFamily="34" charset="0"/>
                    <a:ea typeface="Montserrat Medium"/>
                    <a:cs typeface="Montserrat Medium"/>
                    <a:sym typeface="Montserrat Medium"/>
                  </a:rPr>
                  <a:t>конкурсных работ, </a:t>
                </a:r>
                <a:endParaRPr lang="en-US" sz="1200" dirty="0" smtClean="0">
                  <a:solidFill>
                    <a:schemeClr val="dk1"/>
                  </a:solidFill>
                  <a:latin typeface="Franklin Gothic Demi Cond" pitchFamily="34" charset="0"/>
                  <a:ea typeface="Montserrat Medium"/>
                  <a:cs typeface="Montserrat Medium"/>
                  <a:sym typeface="Montserrat Mediu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dk1"/>
                    </a:solidFill>
                    <a:latin typeface="Franklin Gothic Demi Cond" pitchFamily="34" charset="0"/>
                    <a:ea typeface="Montserrat Medium"/>
                    <a:cs typeface="Montserrat Medium"/>
                    <a:sym typeface="Montserrat Medium"/>
                  </a:rPr>
                  <a:t>подведение итогов</a:t>
                </a:r>
                <a:endParaRPr sz="1200" dirty="0">
                  <a:solidFill>
                    <a:schemeClr val="dk1"/>
                  </a:solidFill>
                  <a:latin typeface="Franklin Gothic Demi Cond" pitchFamily="34" charset="0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55" name="Google Shape;409;p24"/>
            <p:cNvSpPr txBox="1"/>
            <p:nvPr/>
          </p:nvSpPr>
          <p:spPr>
            <a:xfrm>
              <a:off x="6235975" y="4017650"/>
              <a:ext cx="21753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 smtClean="0">
                  <a:solidFill>
                    <a:srgbClr val="25478F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rPr>
                <a:t>октябрь-декабрь</a:t>
              </a:r>
              <a:endParaRPr sz="1600" dirty="0">
                <a:solidFill>
                  <a:srgbClr val="25478F"/>
                </a:solidFill>
                <a:latin typeface="Franklin Gothic Demi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58" name="Google Shape;410;p24"/>
          <p:cNvGrpSpPr/>
          <p:nvPr/>
        </p:nvGrpSpPr>
        <p:grpSpPr>
          <a:xfrm>
            <a:off x="1547664" y="1491630"/>
            <a:ext cx="504056" cy="360040"/>
            <a:chOff x="8419922" y="3497876"/>
            <a:chExt cx="539999" cy="445341"/>
          </a:xfrm>
        </p:grpSpPr>
        <p:sp>
          <p:nvSpPr>
            <p:cNvPr id="59" name="Google Shape;411;p24"/>
            <p:cNvSpPr/>
            <p:nvPr/>
          </p:nvSpPr>
          <p:spPr>
            <a:xfrm>
              <a:off x="8419922" y="3689038"/>
              <a:ext cx="197683" cy="254179"/>
            </a:xfrm>
            <a:custGeom>
              <a:avLst/>
              <a:gdLst/>
              <a:ahLst/>
              <a:cxnLst/>
              <a:rect l="l" t="t" r="r" b="b"/>
              <a:pathLst>
                <a:path w="197683" h="254179" extrusionOk="0">
                  <a:moveTo>
                    <a:pt x="151717" y="129137"/>
                  </a:moveTo>
                  <a:cubicBezTo>
                    <a:pt x="159066" y="118658"/>
                    <a:pt x="163395" y="105914"/>
                    <a:pt x="163395" y="92171"/>
                  </a:cubicBezTo>
                  <a:lnTo>
                    <a:pt x="163395" y="64555"/>
                  </a:lnTo>
                  <a:cubicBezTo>
                    <a:pt x="163395" y="28960"/>
                    <a:pt x="134436" y="0"/>
                    <a:pt x="98840" y="0"/>
                  </a:cubicBezTo>
                  <a:cubicBezTo>
                    <a:pt x="63244" y="0"/>
                    <a:pt x="34286" y="28960"/>
                    <a:pt x="34286" y="64555"/>
                  </a:cubicBezTo>
                  <a:lnTo>
                    <a:pt x="34286" y="92171"/>
                  </a:lnTo>
                  <a:cubicBezTo>
                    <a:pt x="34286" y="105914"/>
                    <a:pt x="38616" y="118658"/>
                    <a:pt x="45964" y="129137"/>
                  </a:cubicBezTo>
                  <a:cubicBezTo>
                    <a:pt x="19232" y="138496"/>
                    <a:pt x="0" y="163962"/>
                    <a:pt x="0" y="193849"/>
                  </a:cubicBezTo>
                  <a:lnTo>
                    <a:pt x="0" y="254180"/>
                  </a:lnTo>
                  <a:lnTo>
                    <a:pt x="197683" y="254180"/>
                  </a:lnTo>
                  <a:lnTo>
                    <a:pt x="197683" y="193849"/>
                  </a:lnTo>
                  <a:cubicBezTo>
                    <a:pt x="197683" y="163962"/>
                    <a:pt x="178450" y="138496"/>
                    <a:pt x="151717" y="129137"/>
                  </a:cubicBezTo>
                  <a:close/>
                  <a:moveTo>
                    <a:pt x="65927" y="64555"/>
                  </a:moveTo>
                  <a:cubicBezTo>
                    <a:pt x="65927" y="46406"/>
                    <a:pt x="80692" y="31641"/>
                    <a:pt x="98841" y="31641"/>
                  </a:cubicBezTo>
                  <a:cubicBezTo>
                    <a:pt x="116990" y="31641"/>
                    <a:pt x="131756" y="46406"/>
                    <a:pt x="131756" y="64555"/>
                  </a:cubicBezTo>
                  <a:lnTo>
                    <a:pt x="131756" y="92171"/>
                  </a:lnTo>
                  <a:cubicBezTo>
                    <a:pt x="131756" y="110320"/>
                    <a:pt x="116990" y="125086"/>
                    <a:pt x="98841" y="125086"/>
                  </a:cubicBezTo>
                  <a:cubicBezTo>
                    <a:pt x="80692" y="125086"/>
                    <a:pt x="65927" y="110320"/>
                    <a:pt x="65927" y="92171"/>
                  </a:cubicBezTo>
                  <a:close/>
                  <a:moveTo>
                    <a:pt x="166043" y="222539"/>
                  </a:moveTo>
                  <a:lnTo>
                    <a:pt x="31641" y="222539"/>
                  </a:lnTo>
                  <a:lnTo>
                    <a:pt x="31641" y="193849"/>
                  </a:lnTo>
                  <a:cubicBezTo>
                    <a:pt x="31641" y="173495"/>
                    <a:pt x="48200" y="156935"/>
                    <a:pt x="68555" y="156935"/>
                  </a:cubicBezTo>
                  <a:lnTo>
                    <a:pt x="129129" y="156935"/>
                  </a:lnTo>
                  <a:cubicBezTo>
                    <a:pt x="149483" y="156935"/>
                    <a:pt x="166043" y="173495"/>
                    <a:pt x="166043" y="193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12;p24"/>
            <p:cNvSpPr/>
            <p:nvPr/>
          </p:nvSpPr>
          <p:spPr>
            <a:xfrm>
              <a:off x="8762238" y="3689038"/>
              <a:ext cx="197683" cy="254179"/>
            </a:xfrm>
            <a:custGeom>
              <a:avLst/>
              <a:gdLst/>
              <a:ahLst/>
              <a:cxnLst/>
              <a:rect l="l" t="t" r="r" b="b"/>
              <a:pathLst>
                <a:path w="197683" h="254179" extrusionOk="0">
                  <a:moveTo>
                    <a:pt x="151718" y="129137"/>
                  </a:moveTo>
                  <a:cubicBezTo>
                    <a:pt x="159067" y="118658"/>
                    <a:pt x="163396" y="105914"/>
                    <a:pt x="163396" y="92171"/>
                  </a:cubicBezTo>
                  <a:lnTo>
                    <a:pt x="163396" y="64555"/>
                  </a:lnTo>
                  <a:cubicBezTo>
                    <a:pt x="163396" y="28960"/>
                    <a:pt x="134438" y="0"/>
                    <a:pt x="98842" y="0"/>
                  </a:cubicBezTo>
                  <a:cubicBezTo>
                    <a:pt x="63246" y="0"/>
                    <a:pt x="34287" y="28960"/>
                    <a:pt x="34287" y="64555"/>
                  </a:cubicBezTo>
                  <a:lnTo>
                    <a:pt x="34287" y="92171"/>
                  </a:lnTo>
                  <a:cubicBezTo>
                    <a:pt x="34287" y="105914"/>
                    <a:pt x="38617" y="118658"/>
                    <a:pt x="45965" y="129137"/>
                  </a:cubicBezTo>
                  <a:cubicBezTo>
                    <a:pt x="19232" y="138496"/>
                    <a:pt x="0" y="163962"/>
                    <a:pt x="0" y="193849"/>
                  </a:cubicBezTo>
                  <a:lnTo>
                    <a:pt x="0" y="254180"/>
                  </a:lnTo>
                  <a:lnTo>
                    <a:pt x="197683" y="254180"/>
                  </a:lnTo>
                  <a:lnTo>
                    <a:pt x="197683" y="193849"/>
                  </a:lnTo>
                  <a:cubicBezTo>
                    <a:pt x="197683" y="163962"/>
                    <a:pt x="178451" y="138496"/>
                    <a:pt x="151718" y="129137"/>
                  </a:cubicBezTo>
                  <a:close/>
                  <a:moveTo>
                    <a:pt x="65927" y="64555"/>
                  </a:moveTo>
                  <a:cubicBezTo>
                    <a:pt x="65927" y="46406"/>
                    <a:pt x="80693" y="31641"/>
                    <a:pt x="98842" y="31641"/>
                  </a:cubicBezTo>
                  <a:cubicBezTo>
                    <a:pt x="116991" y="31641"/>
                    <a:pt x="131756" y="46406"/>
                    <a:pt x="131756" y="64555"/>
                  </a:cubicBezTo>
                  <a:lnTo>
                    <a:pt x="131756" y="92171"/>
                  </a:lnTo>
                  <a:cubicBezTo>
                    <a:pt x="131756" y="110320"/>
                    <a:pt x="116991" y="125086"/>
                    <a:pt x="98842" y="125086"/>
                  </a:cubicBezTo>
                  <a:cubicBezTo>
                    <a:pt x="80693" y="125086"/>
                    <a:pt x="65927" y="110320"/>
                    <a:pt x="65927" y="92171"/>
                  </a:cubicBezTo>
                  <a:close/>
                  <a:moveTo>
                    <a:pt x="166043" y="222539"/>
                  </a:moveTo>
                  <a:lnTo>
                    <a:pt x="31641" y="222539"/>
                  </a:lnTo>
                  <a:lnTo>
                    <a:pt x="31641" y="193849"/>
                  </a:lnTo>
                  <a:cubicBezTo>
                    <a:pt x="31641" y="173495"/>
                    <a:pt x="48200" y="156935"/>
                    <a:pt x="68555" y="156935"/>
                  </a:cubicBezTo>
                  <a:lnTo>
                    <a:pt x="129129" y="156935"/>
                  </a:lnTo>
                  <a:cubicBezTo>
                    <a:pt x="149483" y="156935"/>
                    <a:pt x="166043" y="173495"/>
                    <a:pt x="166043" y="193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13;p24"/>
            <p:cNvSpPr/>
            <p:nvPr/>
          </p:nvSpPr>
          <p:spPr>
            <a:xfrm>
              <a:off x="8573465" y="3497876"/>
              <a:ext cx="232912" cy="213624"/>
            </a:xfrm>
            <a:custGeom>
              <a:avLst/>
              <a:gdLst/>
              <a:ahLst/>
              <a:cxnLst/>
              <a:rect l="l" t="t" r="r" b="b"/>
              <a:pathLst>
                <a:path w="232912" h="213624" extrusionOk="0">
                  <a:moveTo>
                    <a:pt x="232913" y="0"/>
                  </a:moveTo>
                  <a:lnTo>
                    <a:pt x="0" y="0"/>
                  </a:lnTo>
                  <a:lnTo>
                    <a:pt x="0" y="169520"/>
                  </a:lnTo>
                  <a:lnTo>
                    <a:pt x="72353" y="169520"/>
                  </a:lnTo>
                  <a:lnTo>
                    <a:pt x="116456" y="213625"/>
                  </a:lnTo>
                  <a:lnTo>
                    <a:pt x="160560" y="169520"/>
                  </a:lnTo>
                  <a:lnTo>
                    <a:pt x="232913" y="169520"/>
                  </a:lnTo>
                  <a:close/>
                  <a:moveTo>
                    <a:pt x="201272" y="137879"/>
                  </a:moveTo>
                  <a:lnTo>
                    <a:pt x="147456" y="137879"/>
                  </a:lnTo>
                  <a:lnTo>
                    <a:pt x="116456" y="168879"/>
                  </a:lnTo>
                  <a:lnTo>
                    <a:pt x="85457" y="137879"/>
                  </a:lnTo>
                  <a:lnTo>
                    <a:pt x="31641" y="137879"/>
                  </a:lnTo>
                  <a:lnTo>
                    <a:pt x="31641" y="31641"/>
                  </a:lnTo>
                  <a:lnTo>
                    <a:pt x="201272" y="316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414;p24"/>
          <p:cNvGrpSpPr/>
          <p:nvPr/>
        </p:nvGrpSpPr>
        <p:grpSpPr>
          <a:xfrm>
            <a:off x="4355976" y="1491630"/>
            <a:ext cx="441434" cy="432048"/>
            <a:chOff x="3191917" y="4506046"/>
            <a:chExt cx="539938" cy="539938"/>
          </a:xfrm>
        </p:grpSpPr>
        <p:sp>
          <p:nvSpPr>
            <p:cNvPr id="63" name="Google Shape;415;p24"/>
            <p:cNvSpPr/>
            <p:nvPr/>
          </p:nvSpPr>
          <p:spPr>
            <a:xfrm>
              <a:off x="3191917" y="4506046"/>
              <a:ext cx="539938" cy="539938"/>
            </a:xfrm>
            <a:custGeom>
              <a:avLst/>
              <a:gdLst/>
              <a:ahLst/>
              <a:cxnLst/>
              <a:rect l="l" t="t" r="r" b="b"/>
              <a:pathLst>
                <a:path w="539938" h="539938" extrusionOk="0">
                  <a:moveTo>
                    <a:pt x="358059" y="0"/>
                  </a:moveTo>
                  <a:cubicBezTo>
                    <a:pt x="257770" y="0"/>
                    <a:pt x="176179" y="81591"/>
                    <a:pt x="176179" y="181880"/>
                  </a:cubicBezTo>
                  <a:cubicBezTo>
                    <a:pt x="176179" y="226341"/>
                    <a:pt x="192224" y="267119"/>
                    <a:pt x="218816" y="298750"/>
                  </a:cubicBezTo>
                  <a:lnTo>
                    <a:pt x="196814" y="320752"/>
                  </a:lnTo>
                  <a:lnTo>
                    <a:pt x="165058" y="288997"/>
                  </a:lnTo>
                  <a:lnTo>
                    <a:pt x="13878" y="440178"/>
                  </a:lnTo>
                  <a:cubicBezTo>
                    <a:pt x="-4626" y="458683"/>
                    <a:pt x="-4626" y="488793"/>
                    <a:pt x="13878" y="507297"/>
                  </a:cubicBezTo>
                  <a:lnTo>
                    <a:pt x="32641" y="526060"/>
                  </a:lnTo>
                  <a:cubicBezTo>
                    <a:pt x="41893" y="535313"/>
                    <a:pt x="54047" y="539939"/>
                    <a:pt x="66201" y="539939"/>
                  </a:cubicBezTo>
                  <a:cubicBezTo>
                    <a:pt x="78355" y="539939"/>
                    <a:pt x="90509" y="535313"/>
                    <a:pt x="99761" y="526060"/>
                  </a:cubicBezTo>
                  <a:lnTo>
                    <a:pt x="250942" y="374879"/>
                  </a:lnTo>
                  <a:lnTo>
                    <a:pt x="219187" y="343125"/>
                  </a:lnTo>
                  <a:lnTo>
                    <a:pt x="241189" y="321123"/>
                  </a:lnTo>
                  <a:cubicBezTo>
                    <a:pt x="272820" y="347715"/>
                    <a:pt x="313598" y="363760"/>
                    <a:pt x="358059" y="363760"/>
                  </a:cubicBezTo>
                  <a:cubicBezTo>
                    <a:pt x="458348" y="363760"/>
                    <a:pt x="539939" y="282169"/>
                    <a:pt x="539939" y="181880"/>
                  </a:cubicBezTo>
                  <a:cubicBezTo>
                    <a:pt x="539939" y="81591"/>
                    <a:pt x="458347" y="0"/>
                    <a:pt x="358059" y="0"/>
                  </a:cubicBezTo>
                  <a:close/>
                  <a:moveTo>
                    <a:pt x="55014" y="503687"/>
                  </a:moveTo>
                  <a:lnTo>
                    <a:pt x="36251" y="484924"/>
                  </a:lnTo>
                  <a:cubicBezTo>
                    <a:pt x="30084" y="478755"/>
                    <a:pt x="30084" y="468719"/>
                    <a:pt x="36251" y="462551"/>
                  </a:cubicBezTo>
                  <a:lnTo>
                    <a:pt x="48030" y="450772"/>
                  </a:lnTo>
                  <a:lnTo>
                    <a:pt x="89166" y="491908"/>
                  </a:lnTo>
                  <a:lnTo>
                    <a:pt x="77387" y="503687"/>
                  </a:lnTo>
                  <a:cubicBezTo>
                    <a:pt x="71221" y="509855"/>
                    <a:pt x="61184" y="509856"/>
                    <a:pt x="55014" y="503687"/>
                  </a:cubicBezTo>
                  <a:close/>
                  <a:moveTo>
                    <a:pt x="111539" y="469535"/>
                  </a:moveTo>
                  <a:lnTo>
                    <a:pt x="70403" y="428399"/>
                  </a:lnTo>
                  <a:lnTo>
                    <a:pt x="165058" y="333744"/>
                  </a:lnTo>
                  <a:lnTo>
                    <a:pt x="206194" y="374880"/>
                  </a:lnTo>
                  <a:close/>
                  <a:moveTo>
                    <a:pt x="358059" y="332119"/>
                  </a:moveTo>
                  <a:cubicBezTo>
                    <a:pt x="275216" y="332119"/>
                    <a:pt x="207820" y="264722"/>
                    <a:pt x="207820" y="181880"/>
                  </a:cubicBezTo>
                  <a:cubicBezTo>
                    <a:pt x="207820" y="99037"/>
                    <a:pt x="275216" y="31641"/>
                    <a:pt x="358059" y="31641"/>
                  </a:cubicBezTo>
                  <a:cubicBezTo>
                    <a:pt x="440901" y="31641"/>
                    <a:pt x="508298" y="99037"/>
                    <a:pt x="508298" y="181880"/>
                  </a:cubicBezTo>
                  <a:cubicBezTo>
                    <a:pt x="508298" y="264722"/>
                    <a:pt x="440900" y="332119"/>
                    <a:pt x="358059" y="332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16;p24"/>
            <p:cNvSpPr/>
            <p:nvPr/>
          </p:nvSpPr>
          <p:spPr>
            <a:xfrm>
              <a:off x="3432326" y="4570276"/>
              <a:ext cx="235298" cy="235298"/>
            </a:xfrm>
            <a:custGeom>
              <a:avLst/>
              <a:gdLst/>
              <a:ahLst/>
              <a:cxnLst/>
              <a:rect l="l" t="t" r="r" b="b"/>
              <a:pathLst>
                <a:path w="235298" h="235298" extrusionOk="0">
                  <a:moveTo>
                    <a:pt x="117649" y="0"/>
                  </a:moveTo>
                  <a:cubicBezTo>
                    <a:pt x="52778" y="0"/>
                    <a:pt x="0" y="52778"/>
                    <a:pt x="0" y="117649"/>
                  </a:cubicBezTo>
                  <a:cubicBezTo>
                    <a:pt x="0" y="182521"/>
                    <a:pt x="52778" y="235299"/>
                    <a:pt x="117649" y="235299"/>
                  </a:cubicBezTo>
                  <a:cubicBezTo>
                    <a:pt x="182521" y="235299"/>
                    <a:pt x="235299" y="182521"/>
                    <a:pt x="235299" y="117649"/>
                  </a:cubicBezTo>
                  <a:cubicBezTo>
                    <a:pt x="235299" y="52778"/>
                    <a:pt x="182521" y="0"/>
                    <a:pt x="117649" y="0"/>
                  </a:cubicBezTo>
                  <a:close/>
                  <a:moveTo>
                    <a:pt x="117649" y="126562"/>
                  </a:moveTo>
                  <a:cubicBezTo>
                    <a:pt x="108926" y="126562"/>
                    <a:pt x="101829" y="119466"/>
                    <a:pt x="101829" y="110742"/>
                  </a:cubicBezTo>
                  <a:cubicBezTo>
                    <a:pt x="101829" y="102019"/>
                    <a:pt x="108926" y="94922"/>
                    <a:pt x="117649" y="94922"/>
                  </a:cubicBezTo>
                  <a:cubicBezTo>
                    <a:pt x="126373" y="94922"/>
                    <a:pt x="133470" y="102019"/>
                    <a:pt x="133470" y="110742"/>
                  </a:cubicBezTo>
                  <a:cubicBezTo>
                    <a:pt x="133470" y="119466"/>
                    <a:pt x="126373" y="126562"/>
                    <a:pt x="117649" y="126562"/>
                  </a:cubicBezTo>
                  <a:close/>
                  <a:moveTo>
                    <a:pt x="86357" y="197739"/>
                  </a:moveTo>
                  <a:lnTo>
                    <a:pt x="86357" y="174023"/>
                  </a:lnTo>
                  <a:cubicBezTo>
                    <a:pt x="86357" y="165300"/>
                    <a:pt x="93454" y="158203"/>
                    <a:pt x="102177" y="158203"/>
                  </a:cubicBezTo>
                  <a:lnTo>
                    <a:pt x="133121" y="158203"/>
                  </a:lnTo>
                  <a:cubicBezTo>
                    <a:pt x="141844" y="158203"/>
                    <a:pt x="148941" y="165300"/>
                    <a:pt x="148941" y="174023"/>
                  </a:cubicBezTo>
                  <a:lnTo>
                    <a:pt x="148941" y="197739"/>
                  </a:lnTo>
                  <a:cubicBezTo>
                    <a:pt x="139236" y="201544"/>
                    <a:pt x="128688" y="203658"/>
                    <a:pt x="117649" y="203658"/>
                  </a:cubicBezTo>
                  <a:cubicBezTo>
                    <a:pt x="106611" y="203658"/>
                    <a:pt x="96062" y="201544"/>
                    <a:pt x="86357" y="197739"/>
                  </a:cubicBezTo>
                  <a:close/>
                  <a:moveTo>
                    <a:pt x="180581" y="176190"/>
                  </a:moveTo>
                  <a:lnTo>
                    <a:pt x="180581" y="174023"/>
                  </a:lnTo>
                  <a:cubicBezTo>
                    <a:pt x="180581" y="157347"/>
                    <a:pt x="171929" y="142662"/>
                    <a:pt x="158884" y="134195"/>
                  </a:cubicBezTo>
                  <a:cubicBezTo>
                    <a:pt x="162838" y="127271"/>
                    <a:pt x="165110" y="119269"/>
                    <a:pt x="165110" y="110742"/>
                  </a:cubicBezTo>
                  <a:cubicBezTo>
                    <a:pt x="165110" y="84572"/>
                    <a:pt x="143819" y="63281"/>
                    <a:pt x="117649" y="63281"/>
                  </a:cubicBezTo>
                  <a:cubicBezTo>
                    <a:pt x="91479" y="63281"/>
                    <a:pt x="70188" y="84572"/>
                    <a:pt x="70188" y="110742"/>
                  </a:cubicBezTo>
                  <a:cubicBezTo>
                    <a:pt x="70188" y="119269"/>
                    <a:pt x="72460" y="127272"/>
                    <a:pt x="76414" y="134195"/>
                  </a:cubicBezTo>
                  <a:cubicBezTo>
                    <a:pt x="63370" y="142662"/>
                    <a:pt x="54717" y="157347"/>
                    <a:pt x="54717" y="174023"/>
                  </a:cubicBezTo>
                  <a:lnTo>
                    <a:pt x="54717" y="176190"/>
                  </a:lnTo>
                  <a:cubicBezTo>
                    <a:pt x="40415" y="160825"/>
                    <a:pt x="31642" y="140247"/>
                    <a:pt x="31642" y="117649"/>
                  </a:cubicBezTo>
                  <a:cubicBezTo>
                    <a:pt x="31642" y="70224"/>
                    <a:pt x="70225" y="31641"/>
                    <a:pt x="117650" y="31641"/>
                  </a:cubicBezTo>
                  <a:cubicBezTo>
                    <a:pt x="165075" y="31641"/>
                    <a:pt x="203659" y="70224"/>
                    <a:pt x="203659" y="117649"/>
                  </a:cubicBezTo>
                  <a:cubicBezTo>
                    <a:pt x="203657" y="140247"/>
                    <a:pt x="194884" y="160825"/>
                    <a:pt x="180581" y="176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417;p24"/>
          <p:cNvGrpSpPr/>
          <p:nvPr/>
        </p:nvGrpSpPr>
        <p:grpSpPr>
          <a:xfrm>
            <a:off x="7164288" y="1491630"/>
            <a:ext cx="362467" cy="369467"/>
            <a:chOff x="10242766" y="3306556"/>
            <a:chExt cx="529767" cy="539999"/>
          </a:xfrm>
        </p:grpSpPr>
        <p:sp>
          <p:nvSpPr>
            <p:cNvPr id="66" name="Google Shape;418;p24"/>
            <p:cNvSpPr/>
            <p:nvPr/>
          </p:nvSpPr>
          <p:spPr>
            <a:xfrm>
              <a:off x="10242766" y="3306556"/>
              <a:ext cx="529767" cy="254179"/>
            </a:xfrm>
            <a:custGeom>
              <a:avLst/>
              <a:gdLst/>
              <a:ahLst/>
              <a:cxnLst/>
              <a:rect l="l" t="t" r="r" b="b"/>
              <a:pathLst>
                <a:path w="529767" h="254179" extrusionOk="0">
                  <a:moveTo>
                    <a:pt x="483802" y="129137"/>
                  </a:moveTo>
                  <a:cubicBezTo>
                    <a:pt x="491151" y="118658"/>
                    <a:pt x="495481" y="105914"/>
                    <a:pt x="495481" y="92171"/>
                  </a:cubicBezTo>
                  <a:lnTo>
                    <a:pt x="495481" y="64555"/>
                  </a:lnTo>
                  <a:cubicBezTo>
                    <a:pt x="495481" y="28960"/>
                    <a:pt x="466522" y="0"/>
                    <a:pt x="430926" y="0"/>
                  </a:cubicBezTo>
                  <a:cubicBezTo>
                    <a:pt x="395331" y="0"/>
                    <a:pt x="366371" y="28960"/>
                    <a:pt x="366371" y="64555"/>
                  </a:cubicBezTo>
                  <a:lnTo>
                    <a:pt x="366371" y="92171"/>
                  </a:lnTo>
                  <a:cubicBezTo>
                    <a:pt x="366371" y="105914"/>
                    <a:pt x="370702" y="118658"/>
                    <a:pt x="378050" y="129137"/>
                  </a:cubicBezTo>
                  <a:cubicBezTo>
                    <a:pt x="366181" y="133292"/>
                    <a:pt x="355788" y="140613"/>
                    <a:pt x="347905" y="150099"/>
                  </a:cubicBezTo>
                  <a:cubicBezTo>
                    <a:pt x="340021" y="140613"/>
                    <a:pt x="329629" y="133292"/>
                    <a:pt x="317759" y="129137"/>
                  </a:cubicBezTo>
                  <a:cubicBezTo>
                    <a:pt x="325108" y="118658"/>
                    <a:pt x="329438" y="105914"/>
                    <a:pt x="329438" y="92171"/>
                  </a:cubicBezTo>
                  <a:lnTo>
                    <a:pt x="329438" y="64555"/>
                  </a:lnTo>
                  <a:cubicBezTo>
                    <a:pt x="329439" y="28960"/>
                    <a:pt x="300479" y="0"/>
                    <a:pt x="264884" y="0"/>
                  </a:cubicBezTo>
                  <a:cubicBezTo>
                    <a:pt x="229288" y="0"/>
                    <a:pt x="200328" y="28960"/>
                    <a:pt x="200328" y="64555"/>
                  </a:cubicBezTo>
                  <a:lnTo>
                    <a:pt x="200328" y="92171"/>
                  </a:lnTo>
                  <a:cubicBezTo>
                    <a:pt x="200328" y="105914"/>
                    <a:pt x="204659" y="118658"/>
                    <a:pt x="212007" y="129137"/>
                  </a:cubicBezTo>
                  <a:cubicBezTo>
                    <a:pt x="200139" y="133292"/>
                    <a:pt x="189746" y="140613"/>
                    <a:pt x="181862" y="150099"/>
                  </a:cubicBezTo>
                  <a:cubicBezTo>
                    <a:pt x="173978" y="140613"/>
                    <a:pt x="163586" y="133292"/>
                    <a:pt x="151717" y="129137"/>
                  </a:cubicBezTo>
                  <a:cubicBezTo>
                    <a:pt x="159066" y="118658"/>
                    <a:pt x="163395" y="105914"/>
                    <a:pt x="163395" y="92171"/>
                  </a:cubicBezTo>
                  <a:lnTo>
                    <a:pt x="163395" y="64555"/>
                  </a:lnTo>
                  <a:cubicBezTo>
                    <a:pt x="163396" y="28960"/>
                    <a:pt x="134437" y="0"/>
                    <a:pt x="98841" y="0"/>
                  </a:cubicBezTo>
                  <a:cubicBezTo>
                    <a:pt x="63245" y="0"/>
                    <a:pt x="34287" y="28960"/>
                    <a:pt x="34287" y="64555"/>
                  </a:cubicBezTo>
                  <a:lnTo>
                    <a:pt x="34287" y="92171"/>
                  </a:lnTo>
                  <a:cubicBezTo>
                    <a:pt x="34287" y="105914"/>
                    <a:pt x="38617" y="118658"/>
                    <a:pt x="45965" y="129137"/>
                  </a:cubicBezTo>
                  <a:cubicBezTo>
                    <a:pt x="19232" y="138496"/>
                    <a:pt x="0" y="163962"/>
                    <a:pt x="0" y="193849"/>
                  </a:cubicBezTo>
                  <a:lnTo>
                    <a:pt x="0" y="254180"/>
                  </a:lnTo>
                  <a:lnTo>
                    <a:pt x="529767" y="254180"/>
                  </a:lnTo>
                  <a:lnTo>
                    <a:pt x="529767" y="193849"/>
                  </a:lnTo>
                  <a:cubicBezTo>
                    <a:pt x="529767" y="163962"/>
                    <a:pt x="510535" y="138496"/>
                    <a:pt x="483802" y="129137"/>
                  </a:cubicBezTo>
                  <a:close/>
                  <a:moveTo>
                    <a:pt x="398012" y="64555"/>
                  </a:moveTo>
                  <a:cubicBezTo>
                    <a:pt x="398012" y="46406"/>
                    <a:pt x="412777" y="31641"/>
                    <a:pt x="430926" y="31641"/>
                  </a:cubicBezTo>
                  <a:cubicBezTo>
                    <a:pt x="449075" y="31641"/>
                    <a:pt x="463841" y="46406"/>
                    <a:pt x="463841" y="64555"/>
                  </a:cubicBezTo>
                  <a:lnTo>
                    <a:pt x="463841" y="92171"/>
                  </a:lnTo>
                  <a:cubicBezTo>
                    <a:pt x="463841" y="110320"/>
                    <a:pt x="449075" y="125086"/>
                    <a:pt x="430926" y="125086"/>
                  </a:cubicBezTo>
                  <a:cubicBezTo>
                    <a:pt x="412777" y="125086"/>
                    <a:pt x="398012" y="110320"/>
                    <a:pt x="398012" y="92171"/>
                  </a:cubicBezTo>
                  <a:close/>
                  <a:moveTo>
                    <a:pt x="231969" y="64555"/>
                  </a:moveTo>
                  <a:cubicBezTo>
                    <a:pt x="231969" y="46406"/>
                    <a:pt x="246735" y="31641"/>
                    <a:pt x="264884" y="31641"/>
                  </a:cubicBezTo>
                  <a:cubicBezTo>
                    <a:pt x="283033" y="31641"/>
                    <a:pt x="297798" y="46406"/>
                    <a:pt x="297798" y="64555"/>
                  </a:cubicBezTo>
                  <a:lnTo>
                    <a:pt x="297798" y="92171"/>
                  </a:lnTo>
                  <a:cubicBezTo>
                    <a:pt x="297798" y="110320"/>
                    <a:pt x="283033" y="125086"/>
                    <a:pt x="264884" y="125086"/>
                  </a:cubicBezTo>
                  <a:cubicBezTo>
                    <a:pt x="246735" y="125086"/>
                    <a:pt x="231969" y="110320"/>
                    <a:pt x="231969" y="92171"/>
                  </a:cubicBezTo>
                  <a:close/>
                  <a:moveTo>
                    <a:pt x="65927" y="64555"/>
                  </a:moveTo>
                  <a:cubicBezTo>
                    <a:pt x="65927" y="46406"/>
                    <a:pt x="80692" y="31641"/>
                    <a:pt x="98841" y="31641"/>
                  </a:cubicBezTo>
                  <a:cubicBezTo>
                    <a:pt x="116990" y="31641"/>
                    <a:pt x="131756" y="46406"/>
                    <a:pt x="131756" y="64555"/>
                  </a:cubicBezTo>
                  <a:lnTo>
                    <a:pt x="131756" y="92171"/>
                  </a:lnTo>
                  <a:cubicBezTo>
                    <a:pt x="131756" y="110320"/>
                    <a:pt x="116990" y="125086"/>
                    <a:pt x="98841" y="125086"/>
                  </a:cubicBezTo>
                  <a:cubicBezTo>
                    <a:pt x="80692" y="125086"/>
                    <a:pt x="65926" y="110320"/>
                    <a:pt x="65926" y="92171"/>
                  </a:cubicBezTo>
                  <a:lnTo>
                    <a:pt x="65926" y="64555"/>
                  </a:lnTo>
                  <a:close/>
                  <a:moveTo>
                    <a:pt x="166043" y="222539"/>
                  </a:moveTo>
                  <a:lnTo>
                    <a:pt x="31641" y="222539"/>
                  </a:lnTo>
                  <a:lnTo>
                    <a:pt x="31641" y="193849"/>
                  </a:lnTo>
                  <a:cubicBezTo>
                    <a:pt x="31641" y="173495"/>
                    <a:pt x="48200" y="156935"/>
                    <a:pt x="68555" y="156935"/>
                  </a:cubicBezTo>
                  <a:lnTo>
                    <a:pt x="129129" y="156935"/>
                  </a:lnTo>
                  <a:cubicBezTo>
                    <a:pt x="149483" y="156935"/>
                    <a:pt x="166043" y="173495"/>
                    <a:pt x="166043" y="193849"/>
                  </a:cubicBezTo>
                  <a:close/>
                  <a:moveTo>
                    <a:pt x="332084" y="222539"/>
                  </a:moveTo>
                  <a:lnTo>
                    <a:pt x="197683" y="222539"/>
                  </a:lnTo>
                  <a:lnTo>
                    <a:pt x="197683" y="193849"/>
                  </a:lnTo>
                  <a:cubicBezTo>
                    <a:pt x="197683" y="173495"/>
                    <a:pt x="214243" y="156935"/>
                    <a:pt x="234597" y="156935"/>
                  </a:cubicBezTo>
                  <a:lnTo>
                    <a:pt x="295171" y="156935"/>
                  </a:lnTo>
                  <a:cubicBezTo>
                    <a:pt x="315526" y="156935"/>
                    <a:pt x="332085" y="173495"/>
                    <a:pt x="332085" y="193849"/>
                  </a:cubicBezTo>
                  <a:lnTo>
                    <a:pt x="332085" y="222539"/>
                  </a:lnTo>
                  <a:close/>
                  <a:moveTo>
                    <a:pt x="498127" y="222539"/>
                  </a:moveTo>
                  <a:lnTo>
                    <a:pt x="363725" y="222539"/>
                  </a:lnTo>
                  <a:lnTo>
                    <a:pt x="363725" y="193849"/>
                  </a:lnTo>
                  <a:cubicBezTo>
                    <a:pt x="363725" y="173495"/>
                    <a:pt x="380284" y="156935"/>
                    <a:pt x="400639" y="156935"/>
                  </a:cubicBezTo>
                  <a:lnTo>
                    <a:pt x="461213" y="156935"/>
                  </a:lnTo>
                  <a:cubicBezTo>
                    <a:pt x="481567" y="156935"/>
                    <a:pt x="498127" y="173495"/>
                    <a:pt x="498127" y="193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19;p24"/>
            <p:cNvSpPr/>
            <p:nvPr/>
          </p:nvSpPr>
          <p:spPr>
            <a:xfrm>
              <a:off x="10242766" y="3592376"/>
              <a:ext cx="529767" cy="254179"/>
            </a:xfrm>
            <a:custGeom>
              <a:avLst/>
              <a:gdLst/>
              <a:ahLst/>
              <a:cxnLst/>
              <a:rect l="l" t="t" r="r" b="b"/>
              <a:pathLst>
                <a:path w="529767" h="254179" extrusionOk="0">
                  <a:moveTo>
                    <a:pt x="483802" y="129137"/>
                  </a:moveTo>
                  <a:cubicBezTo>
                    <a:pt x="491151" y="118658"/>
                    <a:pt x="495481" y="105914"/>
                    <a:pt x="495481" y="92171"/>
                  </a:cubicBezTo>
                  <a:lnTo>
                    <a:pt x="495481" y="64555"/>
                  </a:lnTo>
                  <a:cubicBezTo>
                    <a:pt x="495481" y="28960"/>
                    <a:pt x="466521" y="0"/>
                    <a:pt x="430925" y="0"/>
                  </a:cubicBezTo>
                  <a:cubicBezTo>
                    <a:pt x="395330" y="0"/>
                    <a:pt x="366370" y="28960"/>
                    <a:pt x="366370" y="64555"/>
                  </a:cubicBezTo>
                  <a:lnTo>
                    <a:pt x="366370" y="92171"/>
                  </a:lnTo>
                  <a:cubicBezTo>
                    <a:pt x="366370" y="105914"/>
                    <a:pt x="370701" y="118658"/>
                    <a:pt x="378049" y="129137"/>
                  </a:cubicBezTo>
                  <a:cubicBezTo>
                    <a:pt x="366180" y="133292"/>
                    <a:pt x="355787" y="140613"/>
                    <a:pt x="347903" y="150099"/>
                  </a:cubicBezTo>
                  <a:cubicBezTo>
                    <a:pt x="340020" y="140613"/>
                    <a:pt x="329628" y="133292"/>
                    <a:pt x="317758" y="129137"/>
                  </a:cubicBezTo>
                  <a:cubicBezTo>
                    <a:pt x="325107" y="118658"/>
                    <a:pt x="329437" y="105914"/>
                    <a:pt x="329437" y="92171"/>
                  </a:cubicBezTo>
                  <a:lnTo>
                    <a:pt x="329437" y="64555"/>
                  </a:lnTo>
                  <a:cubicBezTo>
                    <a:pt x="329439" y="28960"/>
                    <a:pt x="300479" y="0"/>
                    <a:pt x="264884" y="0"/>
                  </a:cubicBezTo>
                  <a:cubicBezTo>
                    <a:pt x="229288" y="0"/>
                    <a:pt x="200328" y="28960"/>
                    <a:pt x="200328" y="64555"/>
                  </a:cubicBezTo>
                  <a:lnTo>
                    <a:pt x="200328" y="92171"/>
                  </a:lnTo>
                  <a:cubicBezTo>
                    <a:pt x="200328" y="105914"/>
                    <a:pt x="204659" y="118658"/>
                    <a:pt x="212007" y="129137"/>
                  </a:cubicBezTo>
                  <a:cubicBezTo>
                    <a:pt x="200139" y="133292"/>
                    <a:pt x="189746" y="140613"/>
                    <a:pt x="181862" y="150099"/>
                  </a:cubicBezTo>
                  <a:cubicBezTo>
                    <a:pt x="173978" y="140613"/>
                    <a:pt x="163586" y="133292"/>
                    <a:pt x="151717" y="129137"/>
                  </a:cubicBezTo>
                  <a:cubicBezTo>
                    <a:pt x="159066" y="118658"/>
                    <a:pt x="163395" y="105914"/>
                    <a:pt x="163395" y="92171"/>
                  </a:cubicBezTo>
                  <a:lnTo>
                    <a:pt x="163395" y="64555"/>
                  </a:lnTo>
                  <a:cubicBezTo>
                    <a:pt x="163395" y="28960"/>
                    <a:pt x="134436" y="0"/>
                    <a:pt x="98840" y="0"/>
                  </a:cubicBezTo>
                  <a:cubicBezTo>
                    <a:pt x="63244" y="0"/>
                    <a:pt x="34287" y="28960"/>
                    <a:pt x="34287" y="64555"/>
                  </a:cubicBezTo>
                  <a:lnTo>
                    <a:pt x="34287" y="92171"/>
                  </a:lnTo>
                  <a:cubicBezTo>
                    <a:pt x="34287" y="105914"/>
                    <a:pt x="38617" y="118658"/>
                    <a:pt x="45965" y="129137"/>
                  </a:cubicBezTo>
                  <a:cubicBezTo>
                    <a:pt x="19232" y="138496"/>
                    <a:pt x="0" y="163962"/>
                    <a:pt x="0" y="193849"/>
                  </a:cubicBezTo>
                  <a:lnTo>
                    <a:pt x="0" y="254180"/>
                  </a:lnTo>
                  <a:lnTo>
                    <a:pt x="529767" y="254180"/>
                  </a:lnTo>
                  <a:lnTo>
                    <a:pt x="529767" y="193849"/>
                  </a:lnTo>
                  <a:cubicBezTo>
                    <a:pt x="529767" y="163962"/>
                    <a:pt x="510535" y="138496"/>
                    <a:pt x="483802" y="129137"/>
                  </a:cubicBezTo>
                  <a:close/>
                  <a:moveTo>
                    <a:pt x="398012" y="64555"/>
                  </a:moveTo>
                  <a:cubicBezTo>
                    <a:pt x="398012" y="46406"/>
                    <a:pt x="412777" y="31641"/>
                    <a:pt x="430926" y="31641"/>
                  </a:cubicBezTo>
                  <a:cubicBezTo>
                    <a:pt x="449075" y="31641"/>
                    <a:pt x="463841" y="46406"/>
                    <a:pt x="463841" y="64555"/>
                  </a:cubicBezTo>
                  <a:lnTo>
                    <a:pt x="463841" y="92171"/>
                  </a:lnTo>
                  <a:cubicBezTo>
                    <a:pt x="463841" y="110320"/>
                    <a:pt x="449075" y="125086"/>
                    <a:pt x="430926" y="125086"/>
                  </a:cubicBezTo>
                  <a:cubicBezTo>
                    <a:pt x="412777" y="125086"/>
                    <a:pt x="398012" y="110320"/>
                    <a:pt x="398012" y="92171"/>
                  </a:cubicBezTo>
                  <a:close/>
                  <a:moveTo>
                    <a:pt x="231969" y="64555"/>
                  </a:moveTo>
                  <a:cubicBezTo>
                    <a:pt x="231969" y="46406"/>
                    <a:pt x="246735" y="31641"/>
                    <a:pt x="264884" y="31641"/>
                  </a:cubicBezTo>
                  <a:cubicBezTo>
                    <a:pt x="283033" y="31641"/>
                    <a:pt x="297798" y="46406"/>
                    <a:pt x="297798" y="64555"/>
                  </a:cubicBezTo>
                  <a:lnTo>
                    <a:pt x="297798" y="92171"/>
                  </a:lnTo>
                  <a:cubicBezTo>
                    <a:pt x="297798" y="110320"/>
                    <a:pt x="283033" y="125086"/>
                    <a:pt x="264884" y="125086"/>
                  </a:cubicBezTo>
                  <a:cubicBezTo>
                    <a:pt x="246735" y="125086"/>
                    <a:pt x="231969" y="110320"/>
                    <a:pt x="231969" y="92171"/>
                  </a:cubicBezTo>
                  <a:close/>
                  <a:moveTo>
                    <a:pt x="65927" y="64555"/>
                  </a:moveTo>
                  <a:cubicBezTo>
                    <a:pt x="65927" y="46406"/>
                    <a:pt x="80692" y="31641"/>
                    <a:pt x="98841" y="31641"/>
                  </a:cubicBezTo>
                  <a:cubicBezTo>
                    <a:pt x="116990" y="31641"/>
                    <a:pt x="131756" y="46406"/>
                    <a:pt x="131756" y="64555"/>
                  </a:cubicBezTo>
                  <a:lnTo>
                    <a:pt x="131756" y="92171"/>
                  </a:lnTo>
                  <a:cubicBezTo>
                    <a:pt x="131756" y="110320"/>
                    <a:pt x="116990" y="125086"/>
                    <a:pt x="98841" y="125086"/>
                  </a:cubicBezTo>
                  <a:cubicBezTo>
                    <a:pt x="80692" y="125086"/>
                    <a:pt x="65926" y="110320"/>
                    <a:pt x="65926" y="92171"/>
                  </a:cubicBezTo>
                  <a:lnTo>
                    <a:pt x="65926" y="64555"/>
                  </a:lnTo>
                  <a:close/>
                  <a:moveTo>
                    <a:pt x="166043" y="222539"/>
                  </a:moveTo>
                  <a:lnTo>
                    <a:pt x="31641" y="222539"/>
                  </a:lnTo>
                  <a:lnTo>
                    <a:pt x="31641" y="193849"/>
                  </a:lnTo>
                  <a:cubicBezTo>
                    <a:pt x="31641" y="173495"/>
                    <a:pt x="48200" y="156935"/>
                    <a:pt x="68555" y="156935"/>
                  </a:cubicBezTo>
                  <a:lnTo>
                    <a:pt x="129129" y="156935"/>
                  </a:lnTo>
                  <a:cubicBezTo>
                    <a:pt x="149483" y="156935"/>
                    <a:pt x="166043" y="173495"/>
                    <a:pt x="166043" y="193849"/>
                  </a:cubicBezTo>
                  <a:close/>
                  <a:moveTo>
                    <a:pt x="332084" y="222539"/>
                  </a:moveTo>
                  <a:lnTo>
                    <a:pt x="197683" y="222539"/>
                  </a:lnTo>
                  <a:lnTo>
                    <a:pt x="197683" y="193849"/>
                  </a:lnTo>
                  <a:cubicBezTo>
                    <a:pt x="197683" y="173495"/>
                    <a:pt x="214243" y="156935"/>
                    <a:pt x="234597" y="156935"/>
                  </a:cubicBezTo>
                  <a:lnTo>
                    <a:pt x="295171" y="156935"/>
                  </a:lnTo>
                  <a:cubicBezTo>
                    <a:pt x="315526" y="156935"/>
                    <a:pt x="332085" y="173495"/>
                    <a:pt x="332085" y="193849"/>
                  </a:cubicBezTo>
                  <a:lnTo>
                    <a:pt x="332085" y="222539"/>
                  </a:lnTo>
                  <a:close/>
                  <a:moveTo>
                    <a:pt x="498127" y="222539"/>
                  </a:moveTo>
                  <a:lnTo>
                    <a:pt x="363725" y="222539"/>
                  </a:lnTo>
                  <a:lnTo>
                    <a:pt x="363725" y="193849"/>
                  </a:lnTo>
                  <a:cubicBezTo>
                    <a:pt x="363725" y="173495"/>
                    <a:pt x="380284" y="156935"/>
                    <a:pt x="400639" y="156935"/>
                  </a:cubicBezTo>
                  <a:lnTo>
                    <a:pt x="461213" y="156935"/>
                  </a:lnTo>
                  <a:cubicBezTo>
                    <a:pt x="481567" y="156935"/>
                    <a:pt x="498127" y="173495"/>
                    <a:pt x="498127" y="193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Franklin Gothic Demi Cond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9604"/>
            <a:ext cx="8640960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9604"/>
            <a:ext cx="936104" cy="5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 Cond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9552" y="3867894"/>
            <a:ext cx="8136904" cy="7150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Franklin Gothic Demi Cond" pitchFamily="34" charset="0"/>
              </a:rPr>
              <a:t>Всем участникам регионального этапа объявляется благодарность председателя Избирательной комиссии Свердловской области</a:t>
            </a:r>
            <a:endParaRPr lang="ru-RU" sz="1800" dirty="0">
              <a:latin typeface="Franklin Gothic Demi Cond" pitchFamily="34" charset="0"/>
            </a:endParaRPr>
          </a:p>
        </p:txBody>
      </p:sp>
      <p:sp>
        <p:nvSpPr>
          <p:cNvPr id="48" name="Google Shape;384;p24"/>
          <p:cNvSpPr txBox="1">
            <a:spLocks/>
          </p:cNvSpPr>
          <p:nvPr/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Награждение победителей, поощрение участников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1560" y="1131590"/>
            <a:ext cx="7992888" cy="2376264"/>
          </a:xfrm>
          <a:prstGeom prst="roundRect">
            <a:avLst/>
          </a:prstGeom>
          <a:solidFill>
            <a:srgbClr val="25478F"/>
          </a:solidFill>
          <a:ln>
            <a:solidFill>
              <a:srgbClr val="25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115616" y="2283718"/>
            <a:ext cx="1493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4</a:t>
            </a:r>
            <a:endParaRPr lang="ru-RU" sz="1800" dirty="0" smtClean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номинации</a:t>
            </a:r>
            <a:endParaRPr lang="ru-RU" sz="1800" dirty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03848" y="2283718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1</a:t>
            </a:r>
            <a:endParaRPr lang="ru-RU" sz="1800" dirty="0" smtClean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победитель в каждой номинации</a:t>
            </a:r>
            <a:endParaRPr lang="ru-RU" sz="1800" dirty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12160" y="2283718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100  000</a:t>
            </a:r>
            <a:endParaRPr lang="ru-RU" sz="1800" dirty="0" smtClean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приз в каждой номинации</a:t>
            </a:r>
            <a:endParaRPr lang="ru-RU" sz="1800" dirty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grpSp>
        <p:nvGrpSpPr>
          <p:cNvPr id="65" name="Google Shape;5422;p34"/>
          <p:cNvGrpSpPr/>
          <p:nvPr/>
        </p:nvGrpSpPr>
        <p:grpSpPr>
          <a:xfrm>
            <a:off x="6804248" y="1400931"/>
            <a:ext cx="720080" cy="621784"/>
            <a:chOff x="6871342" y="3740044"/>
            <a:chExt cx="371966" cy="256420"/>
          </a:xfrm>
        </p:grpSpPr>
        <p:sp>
          <p:nvSpPr>
            <p:cNvPr id="68" name="Google Shape;5423;p34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24;p34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25;p34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26;p34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27;p34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28;p34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29;p34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7020272" y="1419622"/>
            <a:ext cx="28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 Cond" pitchFamily="34" charset="0"/>
                <a:ea typeface="Roboto Condensed" pitchFamily="2" charset="0"/>
              </a:rPr>
              <a:t>1</a:t>
            </a:r>
            <a:endParaRPr lang="ru-RU" sz="1100" dirty="0" smtClean="0">
              <a:solidFill>
                <a:schemeClr val="bg1"/>
              </a:solidFill>
              <a:latin typeface="Franklin Gothic Demi Cond" pitchFamily="34" charset="0"/>
              <a:ea typeface="Roboto Condensed" pitchFamily="2" charset="0"/>
            </a:endParaRPr>
          </a:p>
        </p:txBody>
      </p:sp>
      <p:grpSp>
        <p:nvGrpSpPr>
          <p:cNvPr id="76" name="Google Shape;9231;p36"/>
          <p:cNvGrpSpPr/>
          <p:nvPr/>
        </p:nvGrpSpPr>
        <p:grpSpPr>
          <a:xfrm>
            <a:off x="4067944" y="1379992"/>
            <a:ext cx="648072" cy="642723"/>
            <a:chOff x="863499" y="1970906"/>
            <a:chExt cx="347078" cy="364016"/>
          </a:xfrm>
        </p:grpSpPr>
        <p:sp>
          <p:nvSpPr>
            <p:cNvPr id="77" name="Google Shape;9232;p36"/>
            <p:cNvSpPr/>
            <p:nvPr/>
          </p:nvSpPr>
          <p:spPr>
            <a:xfrm>
              <a:off x="984872" y="1970906"/>
              <a:ext cx="225705" cy="173447"/>
            </a:xfrm>
            <a:custGeom>
              <a:avLst/>
              <a:gdLst/>
              <a:ahLst/>
              <a:cxnLst/>
              <a:rect l="l" t="t" r="r" b="b"/>
              <a:pathLst>
                <a:path w="8595" h="6605" extrusionOk="0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33;p36"/>
            <p:cNvSpPr/>
            <p:nvPr/>
          </p:nvSpPr>
          <p:spPr>
            <a:xfrm>
              <a:off x="1020822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34;p36"/>
            <p:cNvSpPr/>
            <p:nvPr/>
          </p:nvSpPr>
          <p:spPr>
            <a:xfrm>
              <a:off x="1056746" y="1970906"/>
              <a:ext cx="153831" cy="173447"/>
            </a:xfrm>
            <a:custGeom>
              <a:avLst/>
              <a:gdLst/>
              <a:ahLst/>
              <a:cxnLst/>
              <a:rect l="l" t="t" r="r" b="b"/>
              <a:pathLst>
                <a:path w="5858" h="6605" extrusionOk="0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35;p36"/>
            <p:cNvSpPr/>
            <p:nvPr/>
          </p:nvSpPr>
          <p:spPr>
            <a:xfrm>
              <a:off x="863499" y="1970906"/>
              <a:ext cx="225967" cy="173447"/>
            </a:xfrm>
            <a:custGeom>
              <a:avLst/>
              <a:gdLst/>
              <a:ahLst/>
              <a:cxnLst/>
              <a:rect l="l" t="t" r="r" b="b"/>
              <a:pathLst>
                <a:path w="8605" h="660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236;p36"/>
            <p:cNvSpPr/>
            <p:nvPr/>
          </p:nvSpPr>
          <p:spPr>
            <a:xfrm>
              <a:off x="895405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237;p36"/>
            <p:cNvSpPr/>
            <p:nvPr/>
          </p:nvSpPr>
          <p:spPr>
            <a:xfrm>
              <a:off x="863499" y="1970906"/>
              <a:ext cx="155827" cy="173185"/>
            </a:xfrm>
            <a:custGeom>
              <a:avLst/>
              <a:gdLst/>
              <a:ahLst/>
              <a:cxnLst/>
              <a:rect l="l" t="t" r="r" b="b"/>
              <a:pathLst>
                <a:path w="5934" h="659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38;p36"/>
            <p:cNvSpPr/>
            <p:nvPr/>
          </p:nvSpPr>
          <p:spPr>
            <a:xfrm>
              <a:off x="1073080" y="2094302"/>
              <a:ext cx="35714" cy="49789"/>
            </a:xfrm>
            <a:custGeom>
              <a:avLst/>
              <a:gdLst/>
              <a:ahLst/>
              <a:cxnLst/>
              <a:rect l="l" t="t" r="r" b="b"/>
              <a:pathLst>
                <a:path w="1360" h="1896" extrusionOk="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239;p36"/>
            <p:cNvSpPr/>
            <p:nvPr/>
          </p:nvSpPr>
          <p:spPr>
            <a:xfrm>
              <a:off x="1054987" y="2069171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240;p36"/>
            <p:cNvSpPr/>
            <p:nvPr/>
          </p:nvSpPr>
          <p:spPr>
            <a:xfrm>
              <a:off x="1037156" y="2044040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241;p36"/>
            <p:cNvSpPr/>
            <p:nvPr/>
          </p:nvSpPr>
          <p:spPr>
            <a:xfrm>
              <a:off x="924317" y="2114890"/>
              <a:ext cx="225442" cy="220033"/>
            </a:xfrm>
            <a:custGeom>
              <a:avLst/>
              <a:gdLst/>
              <a:ahLst/>
              <a:cxnLst/>
              <a:rect l="l" t="t" r="r" b="b"/>
              <a:pathLst>
                <a:path w="8585" h="8379" extrusionOk="0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42;p36"/>
            <p:cNvSpPr/>
            <p:nvPr/>
          </p:nvSpPr>
          <p:spPr>
            <a:xfrm>
              <a:off x="1020822" y="2115100"/>
              <a:ext cx="128937" cy="219822"/>
            </a:xfrm>
            <a:custGeom>
              <a:avLst/>
              <a:gdLst/>
              <a:ahLst/>
              <a:cxnLst/>
              <a:rect l="l" t="t" r="r" b="b"/>
              <a:pathLst>
                <a:path w="4910" h="8371" extrusionOk="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43;p36"/>
            <p:cNvSpPr/>
            <p:nvPr/>
          </p:nvSpPr>
          <p:spPr>
            <a:xfrm>
              <a:off x="953964" y="2141806"/>
              <a:ext cx="166147" cy="166147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44;p36"/>
            <p:cNvSpPr/>
            <p:nvPr/>
          </p:nvSpPr>
          <p:spPr>
            <a:xfrm>
              <a:off x="1020560" y="2141806"/>
              <a:ext cx="104068" cy="166252"/>
            </a:xfrm>
            <a:custGeom>
              <a:avLst/>
              <a:gdLst/>
              <a:ahLst/>
              <a:cxnLst/>
              <a:rect l="l" t="t" r="r" b="b"/>
              <a:pathLst>
                <a:path w="3963" h="6331" extrusionOk="0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45;p36"/>
            <p:cNvSpPr/>
            <p:nvPr/>
          </p:nvSpPr>
          <p:spPr>
            <a:xfrm>
              <a:off x="1020560" y="2187551"/>
              <a:ext cx="20378" cy="74657"/>
            </a:xfrm>
            <a:custGeom>
              <a:avLst/>
              <a:gdLst/>
              <a:ahLst/>
              <a:cxnLst/>
              <a:rect l="l" t="t" r="r" b="b"/>
              <a:pathLst>
                <a:path w="776" h="2843" extrusionOk="0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11260;p37"/>
          <p:cNvGrpSpPr/>
          <p:nvPr/>
        </p:nvGrpSpPr>
        <p:grpSpPr>
          <a:xfrm>
            <a:off x="1610558" y="1419622"/>
            <a:ext cx="441162" cy="603093"/>
            <a:chOff x="4896940" y="1502999"/>
            <a:chExt cx="263316" cy="354754"/>
          </a:xfrm>
        </p:grpSpPr>
        <p:sp>
          <p:nvSpPr>
            <p:cNvPr id="92" name="Google Shape;11261;p37"/>
            <p:cNvSpPr/>
            <p:nvPr/>
          </p:nvSpPr>
          <p:spPr>
            <a:xfrm>
              <a:off x="4904193" y="1594384"/>
              <a:ext cx="113433" cy="103221"/>
            </a:xfrm>
            <a:custGeom>
              <a:avLst/>
              <a:gdLst/>
              <a:ahLst/>
              <a:cxnLst/>
              <a:rect l="l" t="t" r="r" b="b"/>
              <a:pathLst>
                <a:path w="4332" h="3942" extrusionOk="0">
                  <a:moveTo>
                    <a:pt x="1253" y="1"/>
                  </a:moveTo>
                  <a:cubicBezTo>
                    <a:pt x="1048" y="1"/>
                    <a:pt x="839" y="58"/>
                    <a:pt x="649" y="184"/>
                  </a:cubicBezTo>
                  <a:cubicBezTo>
                    <a:pt x="10" y="623"/>
                    <a:pt x="0" y="1567"/>
                    <a:pt x="649" y="2006"/>
                  </a:cubicBezTo>
                  <a:cubicBezTo>
                    <a:pt x="764" y="2092"/>
                    <a:pt x="830" y="2235"/>
                    <a:pt x="821" y="2378"/>
                  </a:cubicBezTo>
                  <a:cubicBezTo>
                    <a:pt x="821" y="2540"/>
                    <a:pt x="840" y="2693"/>
                    <a:pt x="888" y="2845"/>
                  </a:cubicBezTo>
                  <a:cubicBezTo>
                    <a:pt x="1099" y="3553"/>
                    <a:pt x="1724" y="3941"/>
                    <a:pt x="2357" y="3941"/>
                  </a:cubicBezTo>
                  <a:cubicBezTo>
                    <a:pt x="2808" y="3941"/>
                    <a:pt x="3264" y="3743"/>
                    <a:pt x="3578" y="3322"/>
                  </a:cubicBezTo>
                  <a:cubicBezTo>
                    <a:pt x="4332" y="2311"/>
                    <a:pt x="3607" y="880"/>
                    <a:pt x="2357" y="880"/>
                  </a:cubicBezTo>
                  <a:lnTo>
                    <a:pt x="2328" y="880"/>
                  </a:lnTo>
                  <a:cubicBezTo>
                    <a:pt x="2220" y="340"/>
                    <a:pt x="1749" y="1"/>
                    <a:pt x="12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262;p37"/>
            <p:cNvSpPr/>
            <p:nvPr/>
          </p:nvSpPr>
          <p:spPr>
            <a:xfrm>
              <a:off x="5039831" y="1594620"/>
              <a:ext cx="113198" cy="102907"/>
            </a:xfrm>
            <a:custGeom>
              <a:avLst/>
              <a:gdLst/>
              <a:ahLst/>
              <a:cxnLst/>
              <a:rect l="l" t="t" r="r" b="b"/>
              <a:pathLst>
                <a:path w="4323" h="3930" extrusionOk="0">
                  <a:moveTo>
                    <a:pt x="3071" y="1"/>
                  </a:moveTo>
                  <a:cubicBezTo>
                    <a:pt x="2577" y="1"/>
                    <a:pt x="2109" y="338"/>
                    <a:pt x="1995" y="871"/>
                  </a:cubicBezTo>
                  <a:lnTo>
                    <a:pt x="1985" y="871"/>
                  </a:lnTo>
                  <a:cubicBezTo>
                    <a:pt x="726" y="871"/>
                    <a:pt x="1" y="2302"/>
                    <a:pt x="754" y="3313"/>
                  </a:cubicBezTo>
                  <a:cubicBezTo>
                    <a:pt x="1067" y="3733"/>
                    <a:pt x="1521" y="3929"/>
                    <a:pt x="1971" y="3929"/>
                  </a:cubicBezTo>
                  <a:cubicBezTo>
                    <a:pt x="2606" y="3929"/>
                    <a:pt x="3233" y="3540"/>
                    <a:pt x="3445" y="2836"/>
                  </a:cubicBezTo>
                  <a:cubicBezTo>
                    <a:pt x="3492" y="2684"/>
                    <a:pt x="3511" y="2531"/>
                    <a:pt x="3511" y="2369"/>
                  </a:cubicBezTo>
                  <a:cubicBezTo>
                    <a:pt x="3502" y="2226"/>
                    <a:pt x="3569" y="2083"/>
                    <a:pt x="3683" y="1997"/>
                  </a:cubicBezTo>
                  <a:cubicBezTo>
                    <a:pt x="4322" y="1558"/>
                    <a:pt x="4322" y="614"/>
                    <a:pt x="3674" y="184"/>
                  </a:cubicBezTo>
                  <a:cubicBezTo>
                    <a:pt x="3484" y="59"/>
                    <a:pt x="3275" y="1"/>
                    <a:pt x="307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263;p37"/>
            <p:cNvSpPr/>
            <p:nvPr/>
          </p:nvSpPr>
          <p:spPr>
            <a:xfrm>
              <a:off x="4937160" y="1502999"/>
              <a:ext cx="183138" cy="123200"/>
            </a:xfrm>
            <a:custGeom>
              <a:avLst/>
              <a:gdLst/>
              <a:ahLst/>
              <a:cxnLst/>
              <a:rect l="l" t="t" r="r" b="b"/>
              <a:pathLst>
                <a:path w="6994" h="4705" extrusionOk="0">
                  <a:moveTo>
                    <a:pt x="349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704"/>
                  </a:lnTo>
                  <a:lnTo>
                    <a:pt x="6994" y="4704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49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264;p37"/>
            <p:cNvSpPr/>
            <p:nvPr/>
          </p:nvSpPr>
          <p:spPr>
            <a:xfrm>
              <a:off x="4896940" y="1680376"/>
              <a:ext cx="263316" cy="177377"/>
            </a:xfrm>
            <a:custGeom>
              <a:avLst/>
              <a:gdLst/>
              <a:ahLst/>
              <a:cxnLst/>
              <a:rect l="l" t="t" r="r" b="b"/>
              <a:pathLst>
                <a:path w="10056" h="6774" extrusionOk="0">
                  <a:moveTo>
                    <a:pt x="3721" y="0"/>
                  </a:moveTo>
                  <a:lnTo>
                    <a:pt x="3721" y="1355"/>
                  </a:lnTo>
                  <a:cubicBezTo>
                    <a:pt x="3721" y="1717"/>
                    <a:pt x="3483" y="2051"/>
                    <a:pt x="3130" y="2175"/>
                  </a:cubicBezTo>
                  <a:lnTo>
                    <a:pt x="878" y="2967"/>
                  </a:lnTo>
                  <a:cubicBezTo>
                    <a:pt x="354" y="3158"/>
                    <a:pt x="1" y="3654"/>
                    <a:pt x="1" y="4207"/>
                  </a:cubicBezTo>
                  <a:lnTo>
                    <a:pt x="1" y="6115"/>
                  </a:lnTo>
                  <a:cubicBezTo>
                    <a:pt x="1" y="6478"/>
                    <a:pt x="297" y="6774"/>
                    <a:pt x="659" y="6774"/>
                  </a:cubicBezTo>
                  <a:lnTo>
                    <a:pt x="9398" y="6774"/>
                  </a:lnTo>
                  <a:cubicBezTo>
                    <a:pt x="9760" y="6774"/>
                    <a:pt x="10056" y="6478"/>
                    <a:pt x="10056" y="6115"/>
                  </a:cubicBezTo>
                  <a:lnTo>
                    <a:pt x="10056" y="4207"/>
                  </a:lnTo>
                  <a:cubicBezTo>
                    <a:pt x="10056" y="3654"/>
                    <a:pt x="9703" y="3158"/>
                    <a:pt x="9178" y="2967"/>
                  </a:cubicBezTo>
                  <a:lnTo>
                    <a:pt x="6927" y="2175"/>
                  </a:lnTo>
                  <a:cubicBezTo>
                    <a:pt x="6574" y="2051"/>
                    <a:pt x="6345" y="1717"/>
                    <a:pt x="6345" y="134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265;p37"/>
            <p:cNvSpPr/>
            <p:nvPr/>
          </p:nvSpPr>
          <p:spPr>
            <a:xfrm>
              <a:off x="4897202" y="1730834"/>
              <a:ext cx="263055" cy="126919"/>
            </a:xfrm>
            <a:custGeom>
              <a:avLst/>
              <a:gdLst/>
              <a:ahLst/>
              <a:cxnLst/>
              <a:rect l="l" t="t" r="r" b="b"/>
              <a:pathLst>
                <a:path w="10046" h="4847" extrusionOk="0">
                  <a:moveTo>
                    <a:pt x="6554" y="0"/>
                  </a:moveTo>
                  <a:lnTo>
                    <a:pt x="6554" y="372"/>
                  </a:lnTo>
                  <a:cubicBezTo>
                    <a:pt x="6554" y="1269"/>
                    <a:pt x="5820" y="2004"/>
                    <a:pt x="4913" y="2004"/>
                  </a:cubicBezTo>
                  <a:cubicBezTo>
                    <a:pt x="4007" y="2004"/>
                    <a:pt x="3273" y="1269"/>
                    <a:pt x="3273" y="372"/>
                  </a:cubicBezTo>
                  <a:lnTo>
                    <a:pt x="3273" y="182"/>
                  </a:lnTo>
                  <a:cubicBezTo>
                    <a:pt x="3225" y="201"/>
                    <a:pt x="3177" y="229"/>
                    <a:pt x="3129" y="248"/>
                  </a:cubicBezTo>
                  <a:lnTo>
                    <a:pt x="868" y="1040"/>
                  </a:lnTo>
                  <a:cubicBezTo>
                    <a:pt x="344" y="1231"/>
                    <a:pt x="0" y="1727"/>
                    <a:pt x="0" y="2280"/>
                  </a:cubicBezTo>
                  <a:lnTo>
                    <a:pt x="0" y="4188"/>
                  </a:lnTo>
                  <a:cubicBezTo>
                    <a:pt x="0" y="4551"/>
                    <a:pt x="287" y="4847"/>
                    <a:pt x="649" y="4847"/>
                  </a:cubicBezTo>
                  <a:lnTo>
                    <a:pt x="9388" y="4847"/>
                  </a:lnTo>
                  <a:cubicBezTo>
                    <a:pt x="9750" y="4847"/>
                    <a:pt x="10046" y="4551"/>
                    <a:pt x="10046" y="4188"/>
                  </a:cubicBezTo>
                  <a:lnTo>
                    <a:pt x="10046" y="2280"/>
                  </a:lnTo>
                  <a:cubicBezTo>
                    <a:pt x="10046" y="1727"/>
                    <a:pt x="9693" y="1231"/>
                    <a:pt x="9168" y="1040"/>
                  </a:cubicBezTo>
                  <a:lnTo>
                    <a:pt x="6917" y="248"/>
                  </a:lnTo>
                  <a:cubicBezTo>
                    <a:pt x="6774" y="191"/>
                    <a:pt x="6650" y="105"/>
                    <a:pt x="6554" y="0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266;p37"/>
            <p:cNvSpPr/>
            <p:nvPr/>
          </p:nvSpPr>
          <p:spPr>
            <a:xfrm>
              <a:off x="4953395" y="1730834"/>
              <a:ext cx="150407" cy="81697"/>
            </a:xfrm>
            <a:custGeom>
              <a:avLst/>
              <a:gdLst/>
              <a:ahLst/>
              <a:cxnLst/>
              <a:rect l="l" t="t" r="r" b="b"/>
              <a:pathLst>
                <a:path w="5744" h="3120" extrusionOk="0">
                  <a:moveTo>
                    <a:pt x="4399" y="0"/>
                  </a:moveTo>
                  <a:lnTo>
                    <a:pt x="4399" y="363"/>
                  </a:lnTo>
                  <a:cubicBezTo>
                    <a:pt x="4399" y="1269"/>
                    <a:pt x="3664" y="2004"/>
                    <a:pt x="2758" y="2004"/>
                  </a:cubicBezTo>
                  <a:cubicBezTo>
                    <a:pt x="1861" y="2004"/>
                    <a:pt x="1127" y="1269"/>
                    <a:pt x="1127" y="363"/>
                  </a:cubicBezTo>
                  <a:lnTo>
                    <a:pt x="1127" y="172"/>
                  </a:lnTo>
                  <a:cubicBezTo>
                    <a:pt x="1079" y="201"/>
                    <a:pt x="1031" y="229"/>
                    <a:pt x="974" y="248"/>
                  </a:cubicBezTo>
                  <a:lnTo>
                    <a:pt x="1" y="592"/>
                  </a:lnTo>
                  <a:cubicBezTo>
                    <a:pt x="10" y="1183"/>
                    <a:pt x="125" y="1765"/>
                    <a:pt x="354" y="2309"/>
                  </a:cubicBezTo>
                  <a:cubicBezTo>
                    <a:pt x="561" y="2810"/>
                    <a:pt x="1047" y="3119"/>
                    <a:pt x="1567" y="3119"/>
                  </a:cubicBezTo>
                  <a:cubicBezTo>
                    <a:pt x="1671" y="3119"/>
                    <a:pt x="1776" y="3107"/>
                    <a:pt x="1880" y="3082"/>
                  </a:cubicBezTo>
                  <a:lnTo>
                    <a:pt x="2872" y="2834"/>
                  </a:lnTo>
                  <a:lnTo>
                    <a:pt x="3865" y="3082"/>
                  </a:lnTo>
                  <a:cubicBezTo>
                    <a:pt x="3969" y="3107"/>
                    <a:pt x="4074" y="3119"/>
                    <a:pt x="4178" y="3119"/>
                  </a:cubicBezTo>
                  <a:cubicBezTo>
                    <a:pt x="4701" y="3119"/>
                    <a:pt x="5194" y="2810"/>
                    <a:pt x="5400" y="2309"/>
                  </a:cubicBezTo>
                  <a:cubicBezTo>
                    <a:pt x="5620" y="1765"/>
                    <a:pt x="5744" y="1183"/>
                    <a:pt x="5744" y="592"/>
                  </a:cubicBezTo>
                  <a:lnTo>
                    <a:pt x="4761" y="248"/>
                  </a:lnTo>
                  <a:cubicBezTo>
                    <a:pt x="4628" y="191"/>
                    <a:pt x="4504" y="105"/>
                    <a:pt x="43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267;p37"/>
            <p:cNvSpPr/>
            <p:nvPr/>
          </p:nvSpPr>
          <p:spPr>
            <a:xfrm>
              <a:off x="4994374" y="1691871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268;p37"/>
            <p:cNvSpPr/>
            <p:nvPr/>
          </p:nvSpPr>
          <p:spPr>
            <a:xfrm>
              <a:off x="4936427" y="1559846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0" y="0"/>
                  </a:moveTo>
                  <a:cubicBezTo>
                    <a:pt x="3451" y="0"/>
                    <a:pt x="3382" y="34"/>
                    <a:pt x="3339" y="100"/>
                  </a:cubicBezTo>
                  <a:cubicBezTo>
                    <a:pt x="2528" y="1360"/>
                    <a:pt x="1450" y="1789"/>
                    <a:pt x="954" y="1923"/>
                  </a:cubicBezTo>
                  <a:cubicBezTo>
                    <a:pt x="868" y="1951"/>
                    <a:pt x="573" y="1980"/>
                    <a:pt x="573" y="1980"/>
                  </a:cubicBezTo>
                  <a:cubicBezTo>
                    <a:pt x="248" y="1980"/>
                    <a:pt x="0" y="2266"/>
                    <a:pt x="29" y="2590"/>
                  </a:cubicBezTo>
                  <a:cubicBezTo>
                    <a:pt x="66" y="2861"/>
                    <a:pt x="305" y="3077"/>
                    <a:pt x="583" y="3077"/>
                  </a:cubicBezTo>
                  <a:cubicBezTo>
                    <a:pt x="589" y="3077"/>
                    <a:pt x="595" y="3077"/>
                    <a:pt x="601" y="3077"/>
                  </a:cubicBezTo>
                  <a:lnTo>
                    <a:pt x="697" y="3077"/>
                  </a:lnTo>
                  <a:cubicBezTo>
                    <a:pt x="811" y="4556"/>
                    <a:pt x="2042" y="5691"/>
                    <a:pt x="3520" y="5691"/>
                  </a:cubicBezTo>
                  <a:cubicBezTo>
                    <a:pt x="5009" y="5691"/>
                    <a:pt x="6239" y="4556"/>
                    <a:pt x="6354" y="3077"/>
                  </a:cubicBezTo>
                  <a:lnTo>
                    <a:pt x="6440" y="3077"/>
                  </a:lnTo>
                  <a:cubicBezTo>
                    <a:pt x="6446" y="3077"/>
                    <a:pt x="6452" y="3077"/>
                    <a:pt x="6458" y="3077"/>
                  </a:cubicBezTo>
                  <a:cubicBezTo>
                    <a:pt x="6736" y="3077"/>
                    <a:pt x="6975" y="2861"/>
                    <a:pt x="7012" y="2590"/>
                  </a:cubicBezTo>
                  <a:cubicBezTo>
                    <a:pt x="7050" y="2266"/>
                    <a:pt x="6793" y="1980"/>
                    <a:pt x="6468" y="1980"/>
                  </a:cubicBezTo>
                  <a:cubicBezTo>
                    <a:pt x="6468" y="1980"/>
                    <a:pt x="6182" y="1951"/>
                    <a:pt x="6087" y="1923"/>
                  </a:cubicBezTo>
                  <a:cubicBezTo>
                    <a:pt x="5591" y="1789"/>
                    <a:pt x="4522" y="1360"/>
                    <a:pt x="3702" y="100"/>
                  </a:cubicBezTo>
                  <a:cubicBezTo>
                    <a:pt x="3659" y="34"/>
                    <a:pt x="3590" y="0"/>
                    <a:pt x="35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269;p37"/>
            <p:cNvSpPr/>
            <p:nvPr/>
          </p:nvSpPr>
          <p:spPr>
            <a:xfrm>
              <a:off x="4936427" y="1560082"/>
              <a:ext cx="169391" cy="149019"/>
            </a:xfrm>
            <a:custGeom>
              <a:avLst/>
              <a:gdLst/>
              <a:ahLst/>
              <a:cxnLst/>
              <a:rect l="l" t="t" r="r" b="b"/>
              <a:pathLst>
                <a:path w="6469" h="5691" extrusionOk="0">
                  <a:moveTo>
                    <a:pt x="3520" y="1"/>
                  </a:moveTo>
                  <a:cubicBezTo>
                    <a:pt x="3451" y="1"/>
                    <a:pt x="3382" y="34"/>
                    <a:pt x="3339" y="101"/>
                  </a:cubicBezTo>
                  <a:cubicBezTo>
                    <a:pt x="2900" y="778"/>
                    <a:pt x="2280" y="1332"/>
                    <a:pt x="1555" y="1685"/>
                  </a:cubicBezTo>
                  <a:cubicBezTo>
                    <a:pt x="1364" y="1780"/>
                    <a:pt x="1164" y="1856"/>
                    <a:pt x="954" y="1914"/>
                  </a:cubicBezTo>
                  <a:cubicBezTo>
                    <a:pt x="868" y="1942"/>
                    <a:pt x="573" y="1971"/>
                    <a:pt x="573" y="1971"/>
                  </a:cubicBezTo>
                  <a:cubicBezTo>
                    <a:pt x="248" y="1971"/>
                    <a:pt x="0" y="2257"/>
                    <a:pt x="29" y="2581"/>
                  </a:cubicBezTo>
                  <a:cubicBezTo>
                    <a:pt x="66" y="2852"/>
                    <a:pt x="305" y="3068"/>
                    <a:pt x="592" y="3068"/>
                  </a:cubicBezTo>
                  <a:cubicBezTo>
                    <a:pt x="598" y="3068"/>
                    <a:pt x="604" y="3068"/>
                    <a:pt x="611" y="3068"/>
                  </a:cubicBezTo>
                  <a:lnTo>
                    <a:pt x="697" y="3068"/>
                  </a:lnTo>
                  <a:cubicBezTo>
                    <a:pt x="800" y="4563"/>
                    <a:pt x="2055" y="5690"/>
                    <a:pt x="3503" y="5690"/>
                  </a:cubicBezTo>
                  <a:cubicBezTo>
                    <a:pt x="3654" y="5690"/>
                    <a:pt x="3806" y="5678"/>
                    <a:pt x="3959" y="5653"/>
                  </a:cubicBezTo>
                  <a:cubicBezTo>
                    <a:pt x="2709" y="5453"/>
                    <a:pt x="1736" y="4451"/>
                    <a:pt x="1574" y="3192"/>
                  </a:cubicBezTo>
                  <a:cubicBezTo>
                    <a:pt x="1555" y="3011"/>
                    <a:pt x="1555" y="2820"/>
                    <a:pt x="1574" y="2629"/>
                  </a:cubicBezTo>
                  <a:cubicBezTo>
                    <a:pt x="1593" y="2476"/>
                    <a:pt x="1641" y="2333"/>
                    <a:pt x="1727" y="2200"/>
                  </a:cubicBezTo>
                  <a:cubicBezTo>
                    <a:pt x="1803" y="2095"/>
                    <a:pt x="1908" y="1999"/>
                    <a:pt x="2023" y="1933"/>
                  </a:cubicBezTo>
                  <a:cubicBezTo>
                    <a:pt x="2614" y="1599"/>
                    <a:pt x="3120" y="1141"/>
                    <a:pt x="3511" y="597"/>
                  </a:cubicBezTo>
                  <a:cubicBezTo>
                    <a:pt x="3969" y="1227"/>
                    <a:pt x="4579" y="1732"/>
                    <a:pt x="5276" y="2076"/>
                  </a:cubicBezTo>
                  <a:cubicBezTo>
                    <a:pt x="5439" y="2151"/>
                    <a:pt x="5612" y="2189"/>
                    <a:pt x="5784" y="2189"/>
                  </a:cubicBezTo>
                  <a:cubicBezTo>
                    <a:pt x="6024" y="2189"/>
                    <a:pt x="6262" y="2115"/>
                    <a:pt x="6468" y="1971"/>
                  </a:cubicBezTo>
                  <a:cubicBezTo>
                    <a:pt x="6468" y="1971"/>
                    <a:pt x="6182" y="1942"/>
                    <a:pt x="6087" y="1914"/>
                  </a:cubicBezTo>
                  <a:cubicBezTo>
                    <a:pt x="5591" y="1780"/>
                    <a:pt x="4522" y="1351"/>
                    <a:pt x="3702" y="101"/>
                  </a:cubicBezTo>
                  <a:cubicBezTo>
                    <a:pt x="3659" y="34"/>
                    <a:pt x="3590" y="1"/>
                    <a:pt x="352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270;p37"/>
            <p:cNvSpPr/>
            <p:nvPr/>
          </p:nvSpPr>
          <p:spPr>
            <a:xfrm>
              <a:off x="4988614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271;p37"/>
            <p:cNvSpPr/>
            <p:nvPr/>
          </p:nvSpPr>
          <p:spPr>
            <a:xfrm>
              <a:off x="5057323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272;p37"/>
            <p:cNvSpPr/>
            <p:nvPr/>
          </p:nvSpPr>
          <p:spPr>
            <a:xfrm>
              <a:off x="5003382" y="1652174"/>
              <a:ext cx="50694" cy="17282"/>
            </a:xfrm>
            <a:custGeom>
              <a:avLst/>
              <a:gdLst/>
              <a:ahLst/>
              <a:cxnLst/>
              <a:rect l="l" t="t" r="r" b="b"/>
              <a:pathLst>
                <a:path w="1936" h="660" extrusionOk="0">
                  <a:moveTo>
                    <a:pt x="315" y="1"/>
                  </a:moveTo>
                  <a:cubicBezTo>
                    <a:pt x="144" y="1"/>
                    <a:pt x="0" y="219"/>
                    <a:pt x="162" y="381"/>
                  </a:cubicBezTo>
                  <a:cubicBezTo>
                    <a:pt x="364" y="557"/>
                    <a:pt x="623" y="660"/>
                    <a:pt x="894" y="660"/>
                  </a:cubicBezTo>
                  <a:cubicBezTo>
                    <a:pt x="917" y="660"/>
                    <a:pt x="940" y="659"/>
                    <a:pt x="963" y="658"/>
                  </a:cubicBezTo>
                  <a:cubicBezTo>
                    <a:pt x="986" y="659"/>
                    <a:pt x="1009" y="660"/>
                    <a:pt x="1032" y="660"/>
                  </a:cubicBezTo>
                  <a:cubicBezTo>
                    <a:pt x="1303" y="660"/>
                    <a:pt x="1563" y="557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6" y="171"/>
                    <a:pt x="1140" y="223"/>
                    <a:pt x="965" y="223"/>
                  </a:cubicBezTo>
                  <a:cubicBezTo>
                    <a:pt x="789" y="223"/>
                    <a:pt x="615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273;p37"/>
            <p:cNvSpPr/>
            <p:nvPr/>
          </p:nvSpPr>
          <p:spPr>
            <a:xfrm>
              <a:off x="5040093" y="1504255"/>
              <a:ext cx="79943" cy="90469"/>
            </a:xfrm>
            <a:custGeom>
              <a:avLst/>
              <a:gdLst/>
              <a:ahLst/>
              <a:cxnLst/>
              <a:rect l="l" t="t" r="r" b="b"/>
              <a:pathLst>
                <a:path w="3053" h="3455" extrusionOk="0">
                  <a:moveTo>
                    <a:pt x="77" y="1"/>
                  </a:moveTo>
                  <a:cubicBezTo>
                    <a:pt x="29" y="201"/>
                    <a:pt x="0" y="401"/>
                    <a:pt x="0" y="611"/>
                  </a:cubicBezTo>
                  <a:cubicBezTo>
                    <a:pt x="0" y="2176"/>
                    <a:pt x="1269" y="3454"/>
                    <a:pt x="2843" y="3454"/>
                  </a:cubicBezTo>
                  <a:cubicBezTo>
                    <a:pt x="2910" y="3454"/>
                    <a:pt x="2986" y="3454"/>
                    <a:pt x="3053" y="3445"/>
                  </a:cubicBezTo>
                  <a:cubicBezTo>
                    <a:pt x="3053" y="1708"/>
                    <a:pt x="1784" y="249"/>
                    <a:pt x="7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274;p37"/>
            <p:cNvSpPr/>
            <p:nvPr/>
          </p:nvSpPr>
          <p:spPr>
            <a:xfrm>
              <a:off x="5020114" y="1789043"/>
              <a:ext cx="17256" cy="57214"/>
            </a:xfrm>
            <a:custGeom>
              <a:avLst/>
              <a:gdLst/>
              <a:ahLst/>
              <a:cxnLst/>
              <a:rect l="l" t="t" r="r" b="b"/>
              <a:pathLst>
                <a:path w="659" h="2185" extrusionOk="0">
                  <a:moveTo>
                    <a:pt x="0" y="0"/>
                  </a:moveTo>
                  <a:lnTo>
                    <a:pt x="0" y="1965"/>
                  </a:lnTo>
                  <a:cubicBezTo>
                    <a:pt x="0" y="2089"/>
                    <a:pt x="95" y="2185"/>
                    <a:pt x="219" y="2185"/>
                  </a:cubicBezTo>
                  <a:lnTo>
                    <a:pt x="439" y="2185"/>
                  </a:lnTo>
                  <a:cubicBezTo>
                    <a:pt x="553" y="2185"/>
                    <a:pt x="649" y="2089"/>
                    <a:pt x="658" y="1975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275;p37"/>
            <p:cNvSpPr/>
            <p:nvPr/>
          </p:nvSpPr>
          <p:spPr>
            <a:xfrm>
              <a:off x="4899689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239" y="1"/>
                  </a:moveTo>
                  <a:cubicBezTo>
                    <a:pt x="134" y="115"/>
                    <a:pt x="58" y="239"/>
                    <a:pt x="1" y="373"/>
                  </a:cubicBezTo>
                  <a:lnTo>
                    <a:pt x="1193" y="1394"/>
                  </a:lnTo>
                  <a:cubicBezTo>
                    <a:pt x="1336" y="1518"/>
                    <a:pt x="1422" y="1699"/>
                    <a:pt x="1422" y="1890"/>
                  </a:cubicBezTo>
                  <a:lnTo>
                    <a:pt x="1422" y="3445"/>
                  </a:lnTo>
                  <a:lnTo>
                    <a:pt x="1871" y="3445"/>
                  </a:lnTo>
                  <a:lnTo>
                    <a:pt x="1871" y="1899"/>
                  </a:lnTo>
                  <a:cubicBezTo>
                    <a:pt x="1871" y="1575"/>
                    <a:pt x="1727" y="1270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276;p37"/>
            <p:cNvSpPr/>
            <p:nvPr/>
          </p:nvSpPr>
          <p:spPr>
            <a:xfrm>
              <a:off x="5108777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1632" y="1"/>
                  </a:moveTo>
                  <a:lnTo>
                    <a:pt x="382" y="1060"/>
                  </a:lnTo>
                  <a:cubicBezTo>
                    <a:pt x="134" y="1270"/>
                    <a:pt x="1" y="1575"/>
                    <a:pt x="1" y="1899"/>
                  </a:cubicBezTo>
                  <a:lnTo>
                    <a:pt x="1" y="3445"/>
                  </a:lnTo>
                  <a:lnTo>
                    <a:pt x="440" y="3445"/>
                  </a:lnTo>
                  <a:lnTo>
                    <a:pt x="440" y="1890"/>
                  </a:lnTo>
                  <a:cubicBezTo>
                    <a:pt x="440" y="1699"/>
                    <a:pt x="525" y="1518"/>
                    <a:pt x="678" y="1394"/>
                  </a:cubicBezTo>
                  <a:lnTo>
                    <a:pt x="1871" y="373"/>
                  </a:lnTo>
                  <a:cubicBezTo>
                    <a:pt x="1813" y="239"/>
                    <a:pt x="1727" y="115"/>
                    <a:pt x="163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277;p37"/>
            <p:cNvSpPr/>
            <p:nvPr/>
          </p:nvSpPr>
          <p:spPr>
            <a:xfrm>
              <a:off x="5020114" y="1789043"/>
              <a:ext cx="17256" cy="17989"/>
            </a:xfrm>
            <a:custGeom>
              <a:avLst/>
              <a:gdLst/>
              <a:ahLst/>
              <a:cxnLst/>
              <a:rect l="l" t="t" r="r" b="b"/>
              <a:pathLst>
                <a:path w="659" h="687" extrusionOk="0">
                  <a:moveTo>
                    <a:pt x="0" y="0"/>
                  </a:moveTo>
                  <a:lnTo>
                    <a:pt x="0" y="687"/>
                  </a:lnTo>
                  <a:lnTo>
                    <a:pt x="324" y="611"/>
                  </a:lnTo>
                  <a:lnTo>
                    <a:pt x="658" y="68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278;p37"/>
            <p:cNvSpPr/>
            <p:nvPr/>
          </p:nvSpPr>
          <p:spPr>
            <a:xfrm>
              <a:off x="4963895" y="17203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4" y="1"/>
                  </a:moveTo>
                  <a:lnTo>
                    <a:pt x="344" y="287"/>
                  </a:lnTo>
                  <a:cubicBezTo>
                    <a:pt x="172" y="344"/>
                    <a:pt x="58" y="497"/>
                    <a:pt x="48" y="678"/>
                  </a:cubicBezTo>
                  <a:cubicBezTo>
                    <a:pt x="1" y="1317"/>
                    <a:pt x="115" y="1956"/>
                    <a:pt x="353" y="2548"/>
                  </a:cubicBezTo>
                  <a:cubicBezTo>
                    <a:pt x="496" y="2873"/>
                    <a:pt x="817" y="3080"/>
                    <a:pt x="1163" y="3080"/>
                  </a:cubicBezTo>
                  <a:cubicBezTo>
                    <a:pt x="1233" y="3080"/>
                    <a:pt x="1304" y="3071"/>
                    <a:pt x="1374" y="3053"/>
                  </a:cubicBezTo>
                  <a:lnTo>
                    <a:pt x="2471" y="2786"/>
                  </a:lnTo>
                  <a:lnTo>
                    <a:pt x="3578" y="3053"/>
                  </a:lnTo>
                  <a:cubicBezTo>
                    <a:pt x="3649" y="3071"/>
                    <a:pt x="3720" y="3080"/>
                    <a:pt x="3790" y="3080"/>
                  </a:cubicBezTo>
                  <a:cubicBezTo>
                    <a:pt x="4135" y="3080"/>
                    <a:pt x="4456" y="2873"/>
                    <a:pt x="4599" y="2548"/>
                  </a:cubicBezTo>
                  <a:cubicBezTo>
                    <a:pt x="4837" y="1956"/>
                    <a:pt x="4942" y="1317"/>
                    <a:pt x="4904" y="678"/>
                  </a:cubicBezTo>
                  <a:cubicBezTo>
                    <a:pt x="4895" y="497"/>
                    <a:pt x="4780" y="344"/>
                    <a:pt x="4608" y="287"/>
                  </a:cubicBezTo>
                  <a:lnTo>
                    <a:pt x="3788" y="1"/>
                  </a:lnTo>
                  <a:lnTo>
                    <a:pt x="3788" y="659"/>
                  </a:lnTo>
                  <a:cubicBezTo>
                    <a:pt x="3788" y="1384"/>
                    <a:pt x="3206" y="1966"/>
                    <a:pt x="2481" y="1966"/>
                  </a:cubicBezTo>
                  <a:cubicBezTo>
                    <a:pt x="1756" y="1966"/>
                    <a:pt x="1164" y="1384"/>
                    <a:pt x="1164" y="659"/>
                  </a:cubicBezTo>
                  <a:lnTo>
                    <a:pt x="11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279;p37"/>
            <p:cNvSpPr/>
            <p:nvPr/>
          </p:nvSpPr>
          <p:spPr>
            <a:xfrm>
              <a:off x="5063058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0"/>
                  </a:moveTo>
                  <a:lnTo>
                    <a:pt x="1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280;p37"/>
            <p:cNvSpPr/>
            <p:nvPr/>
          </p:nvSpPr>
          <p:spPr>
            <a:xfrm>
              <a:off x="4994374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81;p37"/>
            <p:cNvSpPr/>
            <p:nvPr/>
          </p:nvSpPr>
          <p:spPr>
            <a:xfrm>
              <a:off x="4982879" y="1720334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3063" y="1"/>
                  </a:moveTo>
                  <a:lnTo>
                    <a:pt x="3063" y="659"/>
                  </a:lnTo>
                  <a:cubicBezTo>
                    <a:pt x="3063" y="1384"/>
                    <a:pt x="2471" y="1966"/>
                    <a:pt x="1746" y="1966"/>
                  </a:cubicBezTo>
                  <a:cubicBezTo>
                    <a:pt x="1021" y="1966"/>
                    <a:pt x="439" y="1384"/>
                    <a:pt x="439" y="659"/>
                  </a:cubicBezTo>
                  <a:lnTo>
                    <a:pt x="439" y="10"/>
                  </a:ln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5"/>
                    <a:pt x="1746" y="2405"/>
                  </a:cubicBezTo>
                  <a:cubicBezTo>
                    <a:pt x="2710" y="2405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89604"/>
            <a:ext cx="8712968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Demi Cond" pitchFamily="34" charset="0"/>
            </a:endParaRPr>
          </a:p>
        </p:txBody>
      </p:sp>
      <p:sp>
        <p:nvSpPr>
          <p:cNvPr id="57" name="Google Shape;251;p21"/>
          <p:cNvSpPr txBox="1">
            <a:spLocks/>
          </p:cNvSpPr>
          <p:nvPr/>
        </p:nvSpPr>
        <p:spPr>
          <a:xfrm>
            <a:off x="467544" y="267494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Победители федерального этапа – 2024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  <p:grpSp>
        <p:nvGrpSpPr>
          <p:cNvPr id="59" name="Google Shape;253;p21"/>
          <p:cNvGrpSpPr/>
          <p:nvPr/>
        </p:nvGrpSpPr>
        <p:grpSpPr>
          <a:xfrm>
            <a:off x="179512" y="843558"/>
            <a:ext cx="8784976" cy="4104456"/>
            <a:chOff x="802975" y="1359150"/>
            <a:chExt cx="2378702" cy="1399200"/>
          </a:xfrm>
        </p:grpSpPr>
        <p:sp>
          <p:nvSpPr>
            <p:cNvPr id="60" name="Google Shape;254;p21"/>
            <p:cNvSpPr/>
            <p:nvPr/>
          </p:nvSpPr>
          <p:spPr>
            <a:xfrm>
              <a:off x="802975" y="1359150"/>
              <a:ext cx="2378700" cy="1399200"/>
            </a:xfrm>
            <a:prstGeom prst="rect">
              <a:avLst/>
            </a:prstGeom>
            <a:no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Franklin Gothic Demi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61" name="Google Shape;255;p21"/>
            <p:cNvGrpSpPr/>
            <p:nvPr/>
          </p:nvGrpSpPr>
          <p:grpSpPr>
            <a:xfrm>
              <a:off x="802977" y="1415118"/>
              <a:ext cx="2378700" cy="1343085"/>
              <a:chOff x="802977" y="1415118"/>
              <a:chExt cx="2378700" cy="1343085"/>
            </a:xfrm>
          </p:grpSpPr>
          <p:sp>
            <p:nvSpPr>
              <p:cNvPr id="63" name="Google Shape;257;p21"/>
              <p:cNvSpPr txBox="1"/>
              <p:nvPr/>
            </p:nvSpPr>
            <p:spPr>
              <a:xfrm>
                <a:off x="865572" y="1415118"/>
                <a:ext cx="2257612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342900" lvl="0" indent="-342900" algn="just">
                  <a:buAutoNum type="arabicPeriod"/>
                </a:pPr>
                <a:r>
                  <a:rPr lang="ru-RU" sz="1800" dirty="0" smtClean="0">
                    <a:solidFill>
                      <a:srgbClr val="C00000"/>
                    </a:solidFill>
                    <a:latin typeface="Franklin Gothic Demi Cond" pitchFamily="34" charset="0"/>
                  </a:rPr>
                  <a:t>Лучшее мероприятие. </a:t>
                </a:r>
              </a:p>
              <a:p>
                <a:pPr lvl="0" algn="just"/>
                <a:r>
                  <a:rPr lang="ru-RU" sz="1800" dirty="0" smtClean="0">
                    <a:solidFill>
                      <a:schemeClr val="tx1"/>
                    </a:solidFill>
                    <a:latin typeface="Franklin Gothic Demi Cond" pitchFamily="34" charset="0"/>
                  </a:rPr>
                  <a:t>Выставка «</a:t>
                </a:r>
                <a:r>
                  <a:rPr lang="ru-RU" sz="1800" dirty="0" err="1" smtClean="0">
                    <a:solidFill>
                      <a:schemeClr val="tx1"/>
                    </a:solidFill>
                    <a:latin typeface="Franklin Gothic Demi Cond" pitchFamily="34" charset="0"/>
                  </a:rPr>
                  <a:t>Попаданцы</a:t>
                </a:r>
                <a:r>
                  <a:rPr lang="ru-RU" sz="1800" dirty="0" smtClean="0">
                    <a:solidFill>
                      <a:schemeClr val="tx1"/>
                    </a:solidFill>
                    <a:latin typeface="Franklin Gothic Demi Cond" pitchFamily="34" charset="0"/>
                  </a:rPr>
                  <a:t>: </a:t>
                </a:r>
                <a:r>
                  <a:rPr lang="ru-RU" sz="1800" dirty="0" err="1" smtClean="0">
                    <a:solidFill>
                      <a:schemeClr val="tx1"/>
                    </a:solidFill>
                    <a:latin typeface="Franklin Gothic Demi Cond" pitchFamily="34" charset="0"/>
                  </a:rPr>
                  <a:t>иммерсивное</a:t>
                </a:r>
                <a:r>
                  <a:rPr lang="ru-RU" sz="1800" dirty="0" smtClean="0">
                    <a:solidFill>
                      <a:schemeClr val="tx1"/>
                    </a:solidFill>
                    <a:latin typeface="Franklin Gothic Demi Cond" pitchFamily="34" charset="0"/>
                  </a:rPr>
                  <a:t> путешествие во времени». </a:t>
                </a:r>
              </a:p>
              <a:p>
                <a:pPr lvl="0" algn="just"/>
                <a:r>
                  <a:rPr lang="ru-RU" sz="1800" dirty="0" smtClean="0">
                    <a:latin typeface="Franklin Gothic Medium Cond" pitchFamily="34" charset="0"/>
                  </a:rPr>
                  <a:t>Автор - </a:t>
                </a:r>
                <a:r>
                  <a:rPr lang="ru-RU" sz="1800" dirty="0" err="1" smtClean="0">
                    <a:latin typeface="Franklin Gothic Medium Cond" pitchFamily="34" charset="0"/>
                  </a:rPr>
                  <a:t>Сепская</a:t>
                </a:r>
                <a:r>
                  <a:rPr lang="ru-RU" sz="1800" dirty="0" smtClean="0">
                    <a:latin typeface="Franklin Gothic Medium Cond" pitchFamily="34" charset="0"/>
                  </a:rPr>
                  <a:t> сельская библиотека им. А.В. Лужанина </a:t>
                </a:r>
                <a:r>
                  <a:rPr lang="ru-RU" sz="1800" dirty="0" err="1" smtClean="0">
                    <a:latin typeface="Franklin Gothic Medium Cond" pitchFamily="34" charset="0"/>
                  </a:rPr>
                  <a:t>Игринского</a:t>
                </a:r>
                <a:r>
                  <a:rPr lang="ru-RU" sz="1800" dirty="0" smtClean="0">
                    <a:latin typeface="Franklin Gothic Medium Cond" pitchFamily="34" charset="0"/>
                  </a:rPr>
                  <a:t> района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Franklin Gothic Medium Cond" pitchFamily="34" charset="0"/>
                  </a:rPr>
                  <a:t>Удмуртской Республики </a:t>
                </a:r>
                <a:r>
                  <a:rPr lang="ru-RU" sz="1800" dirty="0" smtClean="0">
                    <a:latin typeface="Franklin Gothic Medium Cond" pitchFamily="34" charset="0"/>
                  </a:rPr>
                  <a:t>при поддержке Музея исчезнувших деревень и ТИК </a:t>
                </a:r>
                <a:r>
                  <a:rPr lang="ru-RU" sz="1800" dirty="0" err="1" smtClean="0">
                    <a:latin typeface="Franklin Gothic Medium Cond" pitchFamily="34" charset="0"/>
                  </a:rPr>
                  <a:t>Игринского</a:t>
                </a:r>
                <a:r>
                  <a:rPr lang="ru-RU" sz="1800" dirty="0" smtClean="0">
                    <a:latin typeface="Franklin Gothic Medium Cond" pitchFamily="34" charset="0"/>
                  </a:rPr>
                  <a:t> района.</a:t>
                </a:r>
              </a:p>
              <a:p>
                <a:pPr lvl="0" algn="just">
                  <a:lnSpc>
                    <a:spcPts val="1200"/>
                  </a:lnSpc>
                </a:pPr>
                <a:endParaRPr lang="ru-RU" sz="1800" dirty="0" smtClean="0">
                  <a:latin typeface="Franklin Gothic Demi Cond" pitchFamily="34" charset="0"/>
                </a:endParaRPr>
              </a:p>
              <a:p>
                <a:pPr lvl="0" algn="r">
                  <a:lnSpc>
                    <a:spcPts val="1200"/>
                  </a:lnSpc>
                </a:pPr>
                <a:r>
                  <a:rPr lang="ru-RU" sz="1200" dirty="0" smtClean="0">
                    <a:latin typeface="Franklin Gothic Demi Cond" pitchFamily="34" charset="0"/>
                  </a:rPr>
                  <a:t>Подробнее </a:t>
                </a:r>
                <a:r>
                  <a:rPr lang="en-US" sz="1200" dirty="0" smtClean="0">
                    <a:latin typeface="Franklin Gothic Demi Cond" pitchFamily="34" charset="0"/>
                  </a:rPr>
                  <a:t>https://udmlib.ru/igrinskaja-cbs/archive-of-events/14022-vystavka-popadantsy-immersivnoe-puteshestvie-vo-vremeni</a:t>
                </a:r>
                <a:endParaRPr sz="1200" dirty="0">
                  <a:solidFill>
                    <a:schemeClr val="dk1"/>
                  </a:solidFill>
                  <a:latin typeface="Franklin Gothic Demi Cond" pitchFamily="34" charset="0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64" name="Google Shape;260;p21"/>
              <p:cNvSpPr/>
              <p:nvPr/>
            </p:nvSpPr>
            <p:spPr>
              <a:xfrm>
                <a:off x="802977" y="2608203"/>
                <a:ext cx="2378700" cy="150000"/>
              </a:xfrm>
              <a:prstGeom prst="rect">
                <a:avLst/>
              </a:prstGeom>
              <a:solidFill>
                <a:schemeClr val="accent5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Franklin Gothic Demi Cond" pitchFamily="34" charset="0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271576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/>
          <a:srcRect l="2542"/>
          <a:stretch>
            <a:fillRect/>
          </a:stretch>
        </p:blipFill>
        <p:spPr bwMode="auto">
          <a:xfrm>
            <a:off x="3203848" y="2715766"/>
            <a:ext cx="2760307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715766"/>
            <a:ext cx="2808313" cy="21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89604"/>
            <a:ext cx="8712968" cy="483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Franklin Gothic Demi Cond" pitchFamily="34" charset="0"/>
            </a:endParaRPr>
          </a:p>
        </p:txBody>
      </p:sp>
      <p:grpSp>
        <p:nvGrpSpPr>
          <p:cNvPr id="13" name="Google Shape;275;p21"/>
          <p:cNvGrpSpPr/>
          <p:nvPr/>
        </p:nvGrpSpPr>
        <p:grpSpPr>
          <a:xfrm>
            <a:off x="251520" y="915566"/>
            <a:ext cx="8640960" cy="3816425"/>
            <a:chOff x="251520" y="715504"/>
            <a:chExt cx="8640960" cy="4098428"/>
          </a:xfrm>
        </p:grpSpPr>
        <p:sp>
          <p:nvSpPr>
            <p:cNvPr id="14" name="Google Shape;276;p21"/>
            <p:cNvSpPr/>
            <p:nvPr/>
          </p:nvSpPr>
          <p:spPr>
            <a:xfrm>
              <a:off x="251520" y="715504"/>
              <a:ext cx="8640960" cy="4098426"/>
            </a:xfrm>
            <a:prstGeom prst="rect">
              <a:avLst/>
            </a:prstGeom>
            <a:no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" name="Google Shape;278;p21"/>
            <p:cNvSpPr txBox="1"/>
            <p:nvPr/>
          </p:nvSpPr>
          <p:spPr>
            <a:xfrm>
              <a:off x="323528" y="1179477"/>
              <a:ext cx="3744416" cy="193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/>
              <a:r>
                <a:rPr lang="ru-RU" sz="1800" dirty="0" smtClean="0">
                  <a:solidFill>
                    <a:srgbClr val="C00000"/>
                  </a:solidFill>
                  <a:latin typeface="Franklin Gothic Demi Cond" pitchFamily="34" charset="0"/>
                </a:rPr>
                <a:t>2.  Лучший материал</a:t>
              </a:r>
            </a:p>
            <a:p>
              <a:pPr lvl="0" algn="ctr"/>
              <a:endParaRPr lang="ru-RU" sz="1800" dirty="0" smtClean="0">
                <a:solidFill>
                  <a:srgbClr val="C00000"/>
                </a:solidFill>
                <a:latin typeface="Franklin Gothic Demi Cond" pitchFamily="34" charset="0"/>
                <a:hlinkClick r:id="rId3" action="ppaction://hlinkfile"/>
              </a:endParaRPr>
            </a:p>
            <a:p>
              <a:pPr lvl="0" algn="ctr"/>
              <a:r>
                <a:rPr lang="ru-RU" sz="1800" dirty="0" smtClean="0">
                  <a:solidFill>
                    <a:srgbClr val="C00000"/>
                  </a:solidFill>
                  <a:latin typeface="Franklin Gothic Demi Cond" pitchFamily="34" charset="0"/>
                  <a:hlinkClick r:id="rId4"/>
                </a:rPr>
                <a:t>Анимационный фильм </a:t>
              </a:r>
            </a:p>
            <a:p>
              <a:pPr lvl="0" algn="ctr"/>
              <a:r>
                <a:rPr lang="ru-RU" sz="1800" dirty="0" smtClean="0">
                  <a:solidFill>
                    <a:srgbClr val="C00000"/>
                  </a:solidFill>
                  <a:latin typeface="Franklin Gothic Demi Cond" pitchFamily="34" charset="0"/>
                  <a:hlinkClick r:id="rId4"/>
                </a:rPr>
                <a:t>«Молодым избирателям </a:t>
              </a:r>
            </a:p>
            <a:p>
              <a:pPr lvl="0" algn="ctr"/>
              <a:r>
                <a:rPr lang="ru-RU" sz="1800" dirty="0" smtClean="0">
                  <a:solidFill>
                    <a:srgbClr val="C00000"/>
                  </a:solidFill>
                  <a:latin typeface="Franklin Gothic Demi Cond" pitchFamily="34" charset="0"/>
                  <a:hlinkClick r:id="rId4"/>
                </a:rPr>
                <a:t>голосовать обязательно!»</a:t>
              </a:r>
              <a:r>
                <a:rPr lang="ru-RU" sz="1800" dirty="0" smtClean="0">
                  <a:latin typeface="Franklin Gothic Demi Cond" pitchFamily="34" charset="0"/>
                </a:rPr>
                <a:t> </a:t>
              </a:r>
            </a:p>
            <a:p>
              <a:pPr lvl="0" algn="just"/>
              <a:endParaRPr lang="ru-RU" sz="1800" dirty="0" smtClean="0">
                <a:solidFill>
                  <a:schemeClr val="tx1"/>
                </a:solidFill>
                <a:latin typeface="Franklin Gothic Medium Cond" pitchFamily="34" charset="0"/>
              </a:endParaRPr>
            </a:p>
            <a:p>
              <a:pPr lvl="0" algn="just"/>
              <a:r>
                <a:rPr lang="ru-RU" sz="1800" dirty="0" smtClean="0">
                  <a:latin typeface="Franklin Gothic Medium Cond" pitchFamily="34" charset="0"/>
                </a:rPr>
                <a:t>Автор - </a:t>
              </a:r>
              <a:r>
                <a:rPr lang="ru-RU" sz="18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Курская</a:t>
              </a:r>
              <a:r>
                <a:rPr lang="ru-RU" sz="1800" dirty="0" smtClean="0">
                  <a:latin typeface="Franklin Gothic Medium Cond" pitchFamily="34" charset="0"/>
                </a:rPr>
                <a:t> областная универсальная научная библиотека имени Н. Н. Асеева</a:t>
              </a:r>
              <a:endParaRPr sz="1800" dirty="0">
                <a:solidFill>
                  <a:schemeClr val="dk1"/>
                </a:solidFill>
                <a:latin typeface="Franklin Gothic Medium Cond" pitchFamily="34" charset="0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6" name="Google Shape;281;p21"/>
            <p:cNvSpPr/>
            <p:nvPr/>
          </p:nvSpPr>
          <p:spPr>
            <a:xfrm>
              <a:off x="251520" y="4427288"/>
              <a:ext cx="8640960" cy="386644"/>
            </a:xfrm>
            <a:prstGeom prst="rect">
              <a:avLst/>
            </a:prstGeom>
            <a:solidFill>
              <a:srgbClr val="C6161E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Franklin Gothic Medium Cond" pitchFamily="34" charset="0"/>
                <a:ea typeface="Montserrat Medium"/>
                <a:cs typeface="Montserrat Medium"/>
                <a:sym typeface="Montserrat Medium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563638"/>
            <a:ext cx="474066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Google Shape;251;p21"/>
          <p:cNvSpPr txBox="1">
            <a:spLocks/>
          </p:cNvSpPr>
          <p:nvPr/>
        </p:nvSpPr>
        <p:spPr>
          <a:xfrm>
            <a:off x="467544" y="267494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ontserrat"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  <a:ea typeface="Montserrat"/>
                <a:cs typeface="Montserrat"/>
                <a:sym typeface="Montserrat"/>
              </a:rPr>
              <a:t>Победители федерального этапа – 2024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eline Infographic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44951"/>
      </a:accent1>
      <a:accent2>
        <a:srgbClr val="5F8AB7"/>
      </a:accent2>
      <a:accent3>
        <a:srgbClr val="8FB8E4"/>
      </a:accent3>
      <a:accent4>
        <a:srgbClr val="F26166"/>
      </a:accent4>
      <a:accent5>
        <a:srgbClr val="CC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513</Words>
  <Application>Microsoft Office PowerPoint</Application>
  <PresentationFormat>Экран (16:9)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Timeline Infographic by Slidesgo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Infographics</dc:title>
  <dc:creator>Оксана Владимировна Комарова</dc:creator>
  <cp:lastModifiedBy>Архипова Анастасия Андреевна</cp:lastModifiedBy>
  <cp:revision>149</cp:revision>
  <dcterms:modified xsi:type="dcterms:W3CDTF">2025-05-14T04:11:22Z</dcterms:modified>
</cp:coreProperties>
</file>